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1" r:id="rId4"/>
  </p:sldMasterIdLst>
  <p:notesMasterIdLst>
    <p:notesMasterId r:id="rId13"/>
  </p:notesMasterIdLst>
  <p:sldIdLst>
    <p:sldId id="257" r:id="rId5"/>
    <p:sldId id="265" r:id="rId6"/>
    <p:sldId id="259" r:id="rId7"/>
    <p:sldId id="266" r:id="rId8"/>
    <p:sldId id="271" r:id="rId9"/>
    <p:sldId id="261" r:id="rId10"/>
    <p:sldId id="262" r:id="rId11"/>
    <p:sldId id="267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rah Nietopski" initials="SN" lastIdx="24" clrIdx="0"/>
  <p:cmAuthor id="2" name="Susie Mcshane" initials="SMc" lastIdx="6" clrIdx="1"/>
  <p:cmAuthor id="3" name="Hannah Brady" initials="HB" lastIdx="9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AC3E7"/>
    <a:srgbClr val="F15C3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883"/>
    <p:restoredTop sz="71955" autoAdjust="0"/>
  </p:normalViewPr>
  <p:slideViewPr>
    <p:cSldViewPr>
      <p:cViewPr varScale="1">
        <p:scale>
          <a:sx n="79" d="100"/>
          <a:sy n="79" d="100"/>
        </p:scale>
        <p:origin x="2076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90" d="100"/>
          <a:sy n="90" d="100"/>
        </p:scale>
        <p:origin x="3840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1B9E10-C599-4880-A5FD-CFA72A98ADFA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AF644A-4FA4-4A4E-8280-3B13D6711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2715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rook.org.uk/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041D0B-6E0C-4339-9AD1-6EB674A47B4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65814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itchFamily="34" charset="0"/>
              <a:buChar char="•"/>
            </a:pPr>
            <a:r>
              <a:rPr lang="en-US" dirty="0"/>
              <a:t>You can communicate whether this is carried out in silence upon entrance as a thinking activity and baseline assessment, discussed in pairs, or shared as a whole class. </a:t>
            </a:r>
          </a:p>
          <a:p>
            <a:pPr marL="171450" indent="-171450">
              <a:buFont typeface="Arial" pitchFamily="34" charset="0"/>
              <a:buChar char="•"/>
            </a:pPr>
            <a:endParaRPr lang="en-US" dirty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 dirty="0"/>
              <a:t>NOTE: The outcome of the lesson stimuli should be a clear message that puberty can occur between a very large age range, anything from 8-19, and sometimes earlier or later than this. The variety in these ages is perfectly normal and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there is no ‘right’ age to start puberty. </a:t>
            </a:r>
            <a:endParaRPr lang="en-GB" b="1" dirty="0"/>
          </a:p>
          <a:p>
            <a:endParaRPr lang="en-GB" b="1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041D0B-6E0C-4339-9AD1-6EB674A47B4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65814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Shape 136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7" name="Shape 137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Ask students to answer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three baseline questions on a confidence scale: (0=not confident, 10=extremely confident).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Shape 153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54" name="Shape 154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GB" dirty="0"/>
              <a:t>These</a:t>
            </a:r>
            <a:r>
              <a:rPr lang="en-GB" baseline="0" dirty="0"/>
              <a:t> questions have been differentiated to help facilitate progression through the activity. However you can choose the questions that would be appropriate for your students.</a:t>
            </a:r>
            <a:endParaRPr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Shape 160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61" name="Shape 161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 marL="0" indent="0">
              <a:buFont typeface="Arial" pitchFamily="34" charset="0"/>
              <a:buNone/>
            </a:pPr>
            <a:r>
              <a:rPr lang="en-US" u="sng" dirty="0"/>
              <a:t>Activity</a:t>
            </a:r>
            <a:r>
              <a:rPr lang="en-US" u="sng" baseline="0" dirty="0"/>
              <a:t> 2</a:t>
            </a:r>
          </a:p>
          <a:p>
            <a:pPr marL="0" indent="0">
              <a:buFont typeface="Arial" pitchFamily="34" charset="0"/>
              <a:buNone/>
            </a:pPr>
            <a:endParaRPr lang="en-US" baseline="0" dirty="0"/>
          </a:p>
          <a:p>
            <a:r>
              <a:rPr lang="en-US" dirty="0"/>
              <a:t>Assign or let students choose a scenario</a:t>
            </a:r>
            <a:r>
              <a:rPr lang="en-US" baseline="0" dirty="0"/>
              <a:t>. Explain that they will need to write a reply as if they were the </a:t>
            </a:r>
            <a:r>
              <a:rPr lang="en-GB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Rise Above response team, and it will be published in a ‘concerns page’ for a local teen magazine. The following slide outlines the success criteria of their response.</a:t>
            </a:r>
          </a:p>
        </p:txBody>
      </p:sp>
    </p:spTree>
    <p:extLst>
      <p:ext uri="{BB962C8B-B14F-4D97-AF65-F5344CB8AC3E}">
        <p14:creationId xmlns:p14="http://schemas.microsoft.com/office/powerpoint/2010/main" val="13709236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Shape 160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61" name="Shape 161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 marL="0" indent="0">
              <a:buFont typeface="Arial" pitchFamily="34" charset="0"/>
              <a:buNone/>
            </a:pPr>
            <a:r>
              <a:rPr lang="en-US" u="sng" dirty="0"/>
              <a:t>Activity 3</a:t>
            </a:r>
          </a:p>
          <a:p>
            <a:pPr marL="0" indent="0">
              <a:buFont typeface="Arial" pitchFamily="34" charset="0"/>
              <a:buNone/>
            </a:pPr>
            <a:endParaRPr lang="en-US" dirty="0"/>
          </a:p>
          <a:p>
            <a:pPr marL="171450" indent="-171450">
              <a:buFont typeface="Arial" pitchFamily="34" charset="0"/>
              <a:buChar char="•"/>
            </a:pPr>
            <a:r>
              <a:rPr lang="en-US" dirty="0"/>
              <a:t>Pupils can write their reply from the Rise Above response team to the young person to be published in a ‘concerns page’ response for a local teen magazine. Their responses should:</a:t>
            </a:r>
          </a:p>
          <a:p>
            <a:pPr marL="628650" lvl="1" indent="-171450" fontAlgn="base">
              <a:buFont typeface="Arial" panose="020B0604020202020204" pitchFamily="34" charset="0"/>
              <a:buChar char="•"/>
            </a:pPr>
            <a:r>
              <a:rPr lang="en-GB" sz="1200" i="0" dirty="0">
                <a:solidFill>
                  <a:schemeClr val="bg1"/>
                </a:solidFill>
              </a:rPr>
              <a:t>Identify the challenges faced by the young person</a:t>
            </a:r>
          </a:p>
          <a:p>
            <a:pPr marL="628650" lvl="1" indent="-171450" fontAlgn="base">
              <a:buFont typeface="Arial" panose="020B0604020202020204" pitchFamily="34" charset="0"/>
              <a:buChar char="•"/>
            </a:pPr>
            <a:r>
              <a:rPr lang="en-GB" sz="1200" i="0" dirty="0">
                <a:solidFill>
                  <a:schemeClr val="bg1"/>
                </a:solidFill>
              </a:rPr>
              <a:t>Promote a healthy body image</a:t>
            </a:r>
          </a:p>
          <a:p>
            <a:pPr marL="628650" lvl="1" indent="-171450" fontAlgn="base">
              <a:buFont typeface="Arial" panose="020B0604020202020204" pitchFamily="34" charset="0"/>
              <a:buChar char="•"/>
            </a:pPr>
            <a:r>
              <a:rPr lang="en-GB" sz="1200" i="0" dirty="0">
                <a:solidFill>
                  <a:schemeClr val="bg1"/>
                </a:solidFill>
              </a:rPr>
              <a:t>Present a range of possible solutions</a:t>
            </a:r>
          </a:p>
          <a:p>
            <a:pPr marL="628650" lvl="1" indent="-171450" fontAlgn="base">
              <a:buFont typeface="Arial" panose="020B0604020202020204" pitchFamily="34" charset="0"/>
              <a:buChar char="•"/>
            </a:pPr>
            <a:r>
              <a:rPr lang="en-GB" sz="1200" i="0" dirty="0">
                <a:solidFill>
                  <a:schemeClr val="bg1"/>
                </a:solidFill>
              </a:rPr>
              <a:t>Advise on where to get support</a:t>
            </a:r>
            <a:endParaRPr lang="en-US" dirty="0"/>
          </a:p>
          <a:p>
            <a:pPr marL="171450" indent="-171450">
              <a:buFont typeface="Arial" pitchFamily="34" charset="0"/>
              <a:buChar char="•"/>
            </a:pPr>
            <a:endParaRPr lang="en-US" baseline="0" dirty="0"/>
          </a:p>
          <a:p>
            <a:pPr marL="171450" indent="-171450">
              <a:buFont typeface="Arial" pitchFamily="34" charset="0"/>
              <a:buChar char="•"/>
            </a:pPr>
            <a:r>
              <a:rPr lang="en-US" baseline="0" dirty="0"/>
              <a:t>This activity can be carried out individually/pairs/groups depending on the resources available to the students. </a:t>
            </a:r>
            <a:r>
              <a:rPr lang="en-US" dirty="0"/>
              <a:t>. If pupils can not access the website individually,</a:t>
            </a:r>
            <a:r>
              <a:rPr lang="en-US" baseline="0" dirty="0"/>
              <a:t> you can explore the website at the front of the class and facilitate possible outcomes for each scenario in turn. </a:t>
            </a:r>
          </a:p>
          <a:p>
            <a:pPr marL="171450" indent="-171450">
              <a:buFont typeface="Arial" pitchFamily="34" charset="0"/>
              <a:buChar char="•"/>
            </a:pPr>
            <a:endParaRPr lang="en-US" baseline="0" dirty="0"/>
          </a:p>
          <a:p>
            <a:pPr marL="171450" indent="-171450">
              <a:buFont typeface="Arial" pitchFamily="34" charset="0"/>
              <a:buChar char="•"/>
            </a:pPr>
            <a:r>
              <a:rPr lang="en-US" baseline="0" dirty="0"/>
              <a:t>Explain to students that Rise Above was created by young people for young people, and that it is a safe and anonymous space for them to find helpful information and talk about the things that matter to them. </a:t>
            </a:r>
            <a:endParaRPr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dirty="0"/>
              <a:t>Review the top tips as a whole class and signpost students to Brook website </a:t>
            </a:r>
            <a:r>
              <a:rPr lang="en-US" u="sng" dirty="0">
                <a:hlinkClick r:id="rId3"/>
              </a:rPr>
              <a:t>https://www.brook.org.uk/</a:t>
            </a:r>
            <a:r>
              <a:rPr lang="en-US" dirty="0"/>
              <a:t> for additional support, as well as reminding them to speak to a teacher, head of year, trusted adult or friend if they have any concerns about themselves or someone they know. </a:t>
            </a:r>
            <a:endParaRPr lang="en-GB" dirty="0"/>
          </a:p>
          <a:p>
            <a:pPr marL="171450" indent="-171450">
              <a:buFont typeface="Arial" pitchFamily="34" charset="0"/>
              <a:buChar char="•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041D0B-6E0C-4339-9AD1-6EB674A47B4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34759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Shape 136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7" name="Shape 137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Ask students to answer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three baseline questions on a confidence scale: (0=not confident, 10=extremely confident).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46553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61801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40807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4473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12/13/2021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2651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12/13/2021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40396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12/13/2021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09302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31515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02800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98190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18279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33D69-4AE7-4C8D-B1F7-4C34572122A3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14838-873D-4526-81FA-82BCAE3C708C}" type="slidenum">
              <a:rPr lang="en-GB" smtClean="0"/>
              <a:t>‹#›</a:t>
            </a:fld>
            <a:endParaRPr lang="en-GB"/>
          </a:p>
        </p:txBody>
      </p:sp>
      <p:sp>
        <p:nvSpPr>
          <p:cNvPr id="7" name="Shape 121">
            <a:extLst>
              <a:ext uri="{FF2B5EF4-FFF2-40B4-BE49-F238E27FC236}">
                <a16:creationId xmlns:a16="http://schemas.microsoft.com/office/drawing/2014/main" id="{F1F5BC67-A646-7C4A-A209-751511E2F34F}"/>
              </a:ext>
            </a:extLst>
          </p:cNvPr>
          <p:cNvSpPr txBox="1">
            <a:spLocks/>
          </p:cNvSpPr>
          <p:nvPr userDrawn="1"/>
        </p:nvSpPr>
        <p:spPr>
          <a:xfrm>
            <a:off x="0" y="0"/>
            <a:ext cx="9144000" cy="1173919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u="sng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3000" b="1" u="none" dirty="0">
              <a:solidFill>
                <a:srgbClr val="F15C38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A87E4EB-9671-E34A-9581-7A738AC791CC}"/>
              </a:ext>
            </a:extLst>
          </p:cNvPr>
          <p:cNvSpPr/>
          <p:nvPr userDrawn="1"/>
        </p:nvSpPr>
        <p:spPr>
          <a:xfrm>
            <a:off x="3563888" y="254077"/>
            <a:ext cx="21321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u="none" dirty="0">
                <a:solidFill>
                  <a:srgbClr val="5AC3E7"/>
                </a:solidFill>
              </a:rPr>
              <a:t>PUBERTY</a:t>
            </a:r>
            <a:endParaRPr lang="en-US" sz="4000" dirty="0">
              <a:solidFill>
                <a:srgbClr val="5AC3E7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3F18DE4-0334-C442-9808-D815F0E2331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715"/>
            <a:ext cx="1080000" cy="716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4058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33D69-4AE7-4C8D-B1F7-4C34572122A3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14838-873D-4526-81FA-82BCAE3C708C}" type="slidenum">
              <a:rPr lang="en-GB" smtClean="0"/>
              <a:t>‹#›</a:t>
            </a:fld>
            <a:endParaRPr lang="en-GB"/>
          </a:p>
        </p:txBody>
      </p:sp>
      <p:sp>
        <p:nvSpPr>
          <p:cNvPr id="7" name="Shape 121">
            <a:extLst>
              <a:ext uri="{FF2B5EF4-FFF2-40B4-BE49-F238E27FC236}">
                <a16:creationId xmlns:a16="http://schemas.microsoft.com/office/drawing/2014/main" id="{F1F5BC67-A646-7C4A-A209-751511E2F34F}"/>
              </a:ext>
            </a:extLst>
          </p:cNvPr>
          <p:cNvSpPr txBox="1">
            <a:spLocks/>
          </p:cNvSpPr>
          <p:nvPr userDrawn="1"/>
        </p:nvSpPr>
        <p:spPr>
          <a:xfrm>
            <a:off x="0" y="0"/>
            <a:ext cx="9144000" cy="1173919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u="sng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3000" b="1" u="none" dirty="0">
              <a:solidFill>
                <a:srgbClr val="F15C38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A87E4EB-9671-E34A-9581-7A738AC791CC}"/>
              </a:ext>
            </a:extLst>
          </p:cNvPr>
          <p:cNvSpPr/>
          <p:nvPr userDrawn="1"/>
        </p:nvSpPr>
        <p:spPr>
          <a:xfrm>
            <a:off x="3699421" y="188640"/>
            <a:ext cx="174515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u="none" dirty="0">
                <a:solidFill>
                  <a:srgbClr val="5AC3E7"/>
                </a:solidFill>
              </a:rPr>
              <a:t>PUBERTY</a:t>
            </a:r>
            <a:endParaRPr lang="en-US" sz="3200" dirty="0">
              <a:solidFill>
                <a:srgbClr val="5AC3E7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3F18DE4-0334-C442-9808-D815F0E2331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715"/>
            <a:ext cx="1080000" cy="716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5907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33D69-4AE7-4C8D-B1F7-4C34572122A3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14838-873D-4526-81FA-82BCAE3C708C}" type="slidenum">
              <a:rPr lang="en-GB" smtClean="0"/>
              <a:t>‹#›</a:t>
            </a:fld>
            <a:endParaRPr lang="en-GB"/>
          </a:p>
        </p:txBody>
      </p:sp>
      <p:sp>
        <p:nvSpPr>
          <p:cNvPr id="8" name="Shape 121">
            <a:extLst>
              <a:ext uri="{FF2B5EF4-FFF2-40B4-BE49-F238E27FC236}">
                <a16:creationId xmlns:a16="http://schemas.microsoft.com/office/drawing/2014/main" id="{33137DA3-15F3-B642-8013-85ACA4CB1B2A}"/>
              </a:ext>
            </a:extLst>
          </p:cNvPr>
          <p:cNvSpPr txBox="1">
            <a:spLocks/>
          </p:cNvSpPr>
          <p:nvPr userDrawn="1"/>
        </p:nvSpPr>
        <p:spPr>
          <a:xfrm>
            <a:off x="0" y="-27384"/>
            <a:ext cx="9144000" cy="1173919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u="sng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3000" b="1" u="none" dirty="0">
              <a:solidFill>
                <a:srgbClr val="F15C38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5DE448C-A4FF-4F4A-AE88-ED2EB8948462}"/>
              </a:ext>
            </a:extLst>
          </p:cNvPr>
          <p:cNvSpPr/>
          <p:nvPr userDrawn="1"/>
        </p:nvSpPr>
        <p:spPr>
          <a:xfrm>
            <a:off x="3699421" y="188640"/>
            <a:ext cx="17319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u="none" dirty="0">
                <a:solidFill>
                  <a:srgbClr val="5AC3E7"/>
                </a:solidFill>
              </a:rPr>
              <a:t>PLENARY</a:t>
            </a:r>
            <a:endParaRPr lang="en-US" sz="3200" dirty="0">
              <a:solidFill>
                <a:srgbClr val="5AC3E7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893F963-2215-7844-9167-C97A3F6A881D}"/>
              </a:ext>
            </a:extLst>
          </p:cNvPr>
          <p:cNvSpPr/>
          <p:nvPr userDrawn="1"/>
        </p:nvSpPr>
        <p:spPr>
          <a:xfrm>
            <a:off x="4005651" y="620688"/>
            <a:ext cx="11441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TOP TIP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1D5658A-736C-D84E-9D46-84115D57019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715"/>
            <a:ext cx="1080000" cy="716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3113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12/13/2021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5824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  <p:sldLayoutId id="2147483703" r:id="rId12"/>
    <p:sldLayoutId id="2147483704" r:id="rId13"/>
    <p:sldLayoutId id="214748370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8.emf"/><Relationship Id="rId4" Type="http://schemas.openxmlformats.org/officeDocument/2006/relationships/hyperlink" Target="https://www.brook.org.uk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126"/>
          <p:cNvSpPr txBox="1">
            <a:spLocks/>
          </p:cNvSpPr>
          <p:nvPr/>
        </p:nvSpPr>
        <p:spPr>
          <a:xfrm>
            <a:off x="4716017" y="1842725"/>
            <a:ext cx="3970784" cy="715467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Learning outcomes</a:t>
            </a:r>
          </a:p>
        </p:txBody>
      </p:sp>
      <p:sp>
        <p:nvSpPr>
          <p:cNvPr id="6" name="Shape 127"/>
          <p:cNvSpPr/>
          <p:nvPr/>
        </p:nvSpPr>
        <p:spPr>
          <a:xfrm>
            <a:off x="595628" y="5284043"/>
            <a:ext cx="8224844" cy="1270000"/>
          </a:xfrm>
          <a:prstGeom prst="rect">
            <a:avLst/>
          </a:prstGeom>
          <a:solidFill>
            <a:schemeClr val="tx1"/>
          </a:solidFill>
          <a:ln w="25400">
            <a:solidFill>
              <a:schemeClr val="tx1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 anchor="ctr"/>
          <a:lstStyle/>
          <a:p>
            <a:pPr>
              <a:defRPr b="1"/>
            </a:pPr>
            <a:endParaRPr dirty="0">
              <a:solidFill>
                <a:schemeClr val="bg1"/>
              </a:solidFill>
              <a:uFill>
                <a:solidFill>
                  <a:srgbClr val="548DD4"/>
                </a:solidFill>
              </a:u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53108" y="2780928"/>
            <a:ext cx="38505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We are learning about the physical and emotional changes that occur in young people during puberty and the impact this can have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GB" sz="1400" dirty="0">
              <a:uFill>
                <a:solidFill>
                  <a:srgbClr val="548DD4"/>
                </a:solidFill>
              </a:u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16785" y="2816767"/>
            <a:ext cx="40700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By the end of the lesson you will be able to…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Describe the physical and emotional changes that occur during puberty</a:t>
            </a:r>
            <a:b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Identify ways of managing the changes that occur during puberty </a:t>
            </a:r>
            <a:b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Explain where to seek advice and support about the changes that occur during puberty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hape 126"/>
          <p:cNvSpPr txBox="1">
            <a:spLocks/>
          </p:cNvSpPr>
          <p:nvPr/>
        </p:nvSpPr>
        <p:spPr>
          <a:xfrm>
            <a:off x="595628" y="1842725"/>
            <a:ext cx="3816424" cy="715467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Learning objectives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796877B-B353-CC46-8890-0EB29A7B6FA7}"/>
              </a:ext>
            </a:extLst>
          </p:cNvPr>
          <p:cNvSpPr/>
          <p:nvPr/>
        </p:nvSpPr>
        <p:spPr>
          <a:xfrm>
            <a:off x="755574" y="5407977"/>
            <a:ext cx="77048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b="1"/>
            </a:pPr>
            <a:r>
              <a:rPr lang="en-GB" dirty="0">
                <a:solidFill>
                  <a:srgbClr val="5AC3E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VOCABULARY</a:t>
            </a: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Puberty, hormones, desire, emotional, angry, insecurity, pain, acne, body conscious, pituitary gland, prefrontal cortex</a:t>
            </a:r>
            <a:endParaRPr lang="en-GB" dirty="0">
              <a:solidFill>
                <a:schemeClr val="bg1"/>
              </a:solidFill>
              <a:uFill>
                <a:solidFill>
                  <a:srgbClr val="548DD4"/>
                </a:solidFill>
              </a:u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96053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123"/>
          <p:cNvSpPr/>
          <p:nvPr/>
        </p:nvSpPr>
        <p:spPr>
          <a:xfrm>
            <a:off x="1331640" y="2958575"/>
            <a:ext cx="6502153" cy="1597175"/>
          </a:xfrm>
          <a:prstGeom prst="roundRect">
            <a:avLst>
              <a:gd name="adj" fmla="val 15000"/>
            </a:avLst>
          </a:prstGeom>
          <a:solidFill>
            <a:schemeClr val="tx1"/>
          </a:solidFill>
          <a:ln w="25400">
            <a:solidFill>
              <a:schemeClr val="tx1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 anchor="ctr"/>
          <a:lstStyle/>
          <a:p>
            <a:pPr algn="ctr"/>
            <a:r>
              <a:rPr lang="en-US" sz="3200" b="1" dirty="0">
                <a:solidFill>
                  <a:srgbClr val="5AC3E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puberty and when does </a:t>
            </a:r>
            <a:br>
              <a:rPr lang="en-US" sz="3200" b="1" dirty="0">
                <a:solidFill>
                  <a:srgbClr val="5AC3E7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srgbClr val="5AC3E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happen to a person? </a:t>
            </a:r>
            <a:r>
              <a:rPr lang="en-US" i="1" dirty="0">
                <a:solidFill>
                  <a:srgbClr val="5AC3E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dirty="0">
              <a:solidFill>
                <a:srgbClr val="5AC3E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20173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>
            <a:spLocks noGrp="1"/>
          </p:cNvSpPr>
          <p:nvPr>
            <p:ph type="body" idx="4294967295"/>
          </p:nvPr>
        </p:nvSpPr>
        <p:spPr>
          <a:xfrm>
            <a:off x="914400" y="1773238"/>
            <a:ext cx="8229600" cy="282575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 defTabSz="457200">
              <a:spcBef>
                <a:spcPts val="0"/>
              </a:spcBef>
              <a:buSzTx/>
              <a:buFontTx/>
              <a:buNone/>
              <a:defRPr sz="1800">
                <a:uFill>
                  <a:solidFill>
                    <a:srgbClr val="000000"/>
                  </a:solidFill>
                </a:uFill>
              </a:defRPr>
            </a:pPr>
            <a:r>
              <a:rPr sz="1800" dirty="0"/>
              <a:t>Answer these </a:t>
            </a:r>
            <a:r>
              <a:rPr lang="en-GB" sz="1800" dirty="0"/>
              <a:t>four</a:t>
            </a:r>
            <a:r>
              <a:rPr sz="1800" dirty="0"/>
              <a:t> baseline questions using a confidence scale: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12A03FDB-5EE0-584E-A092-B3B85696BB04}"/>
              </a:ext>
            </a:extLst>
          </p:cNvPr>
          <p:cNvSpPr txBox="1"/>
          <p:nvPr/>
        </p:nvSpPr>
        <p:spPr>
          <a:xfrm>
            <a:off x="6034197" y="3370079"/>
            <a:ext cx="21736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>
                <a:latin typeface="Arial" panose="020B0604020202020204" pitchFamily="34" charset="0"/>
                <a:ea typeface="Lato Heavy" panose="020F0502020204030203" pitchFamily="34" charset="0"/>
                <a:cs typeface="Arial" panose="020B0604020202020204" pitchFamily="34" charset="0"/>
              </a:rPr>
              <a:t>EXTREMELY CONFIDENT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A985A629-5521-5F47-AC22-1CA76CE3236D}"/>
              </a:ext>
            </a:extLst>
          </p:cNvPr>
          <p:cNvSpPr txBox="1"/>
          <p:nvPr/>
        </p:nvSpPr>
        <p:spPr>
          <a:xfrm>
            <a:off x="497070" y="3370079"/>
            <a:ext cx="18426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Arial" panose="020B0604020202020204" pitchFamily="34" charset="0"/>
                <a:ea typeface="Lato Heavy" panose="020F0502020204030203" pitchFamily="34" charset="0"/>
                <a:cs typeface="Arial" panose="020B0604020202020204" pitchFamily="34" charset="0"/>
              </a:rPr>
              <a:t>NOT CONFIDENT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CCC7B27D-0B62-2B41-980E-16595877D244}"/>
              </a:ext>
            </a:extLst>
          </p:cNvPr>
          <p:cNvSpPr/>
          <p:nvPr/>
        </p:nvSpPr>
        <p:spPr>
          <a:xfrm>
            <a:off x="1159670" y="2844344"/>
            <a:ext cx="6370364" cy="10598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BC1817A0-1D1C-2F49-9EBD-4906C96F4535}"/>
              </a:ext>
            </a:extLst>
          </p:cNvPr>
          <p:cNvSpPr/>
          <p:nvPr/>
        </p:nvSpPr>
        <p:spPr>
          <a:xfrm>
            <a:off x="7315135" y="2488511"/>
            <a:ext cx="771896" cy="771896"/>
          </a:xfrm>
          <a:prstGeom prst="ellipse">
            <a:avLst/>
          </a:prstGeom>
          <a:solidFill>
            <a:srgbClr val="5AC3E7"/>
          </a:solidFill>
          <a:ln w="38100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0E262A8F-5119-F24A-AAE9-4B93DA579031}"/>
              </a:ext>
            </a:extLst>
          </p:cNvPr>
          <p:cNvSpPr/>
          <p:nvPr/>
        </p:nvSpPr>
        <p:spPr>
          <a:xfrm>
            <a:off x="525881" y="2486343"/>
            <a:ext cx="771896" cy="771896"/>
          </a:xfrm>
          <a:prstGeom prst="ellipse">
            <a:avLst/>
          </a:prstGeom>
          <a:solidFill>
            <a:srgbClr val="5AC3E7"/>
          </a:solidFill>
          <a:ln w="38100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37AE6629-C183-1643-99B2-A21DEEDAE9D0}"/>
              </a:ext>
            </a:extLst>
          </p:cNvPr>
          <p:cNvSpPr txBox="1"/>
          <p:nvPr/>
        </p:nvSpPr>
        <p:spPr>
          <a:xfrm>
            <a:off x="7276934" y="2551294"/>
            <a:ext cx="8482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Lato Heavy" panose="020F0502020204030203" pitchFamily="34" charset="0"/>
                <a:ea typeface="Lato Heavy" panose="020F0502020204030203" pitchFamily="34" charset="0"/>
                <a:cs typeface="Lato Heavy" panose="020F0502020204030203" pitchFamily="34" charset="0"/>
              </a:rPr>
              <a:t>10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EA843882-6404-1240-8815-469FD574DF0B}"/>
              </a:ext>
            </a:extLst>
          </p:cNvPr>
          <p:cNvSpPr txBox="1"/>
          <p:nvPr/>
        </p:nvSpPr>
        <p:spPr>
          <a:xfrm>
            <a:off x="487680" y="2541255"/>
            <a:ext cx="8482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Lato Heavy" panose="020F0502020204030203" pitchFamily="34" charset="0"/>
                <a:ea typeface="Lato Heavy" panose="020F0502020204030203" pitchFamily="34" charset="0"/>
                <a:cs typeface="Lato Heavy" panose="020F0502020204030203" pitchFamily="34" charset="0"/>
              </a:rPr>
              <a:t>0</a:t>
            </a:r>
          </a:p>
        </p:txBody>
      </p:sp>
      <p:sp>
        <p:nvSpPr>
          <p:cNvPr id="66" name="Rectangle: Rounded Corners 46">
            <a:extLst>
              <a:ext uri="{FF2B5EF4-FFF2-40B4-BE49-F238E27FC236}">
                <a16:creationId xmlns:a16="http://schemas.microsoft.com/office/drawing/2014/main" id="{A6A7BB26-93A6-A944-B3E6-7D244D79B7BA}"/>
              </a:ext>
            </a:extLst>
          </p:cNvPr>
          <p:cNvSpPr/>
          <p:nvPr/>
        </p:nvSpPr>
        <p:spPr>
          <a:xfrm>
            <a:off x="1459820" y="2723414"/>
            <a:ext cx="71260" cy="330721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: Rounded Corners 48">
            <a:extLst>
              <a:ext uri="{FF2B5EF4-FFF2-40B4-BE49-F238E27FC236}">
                <a16:creationId xmlns:a16="http://schemas.microsoft.com/office/drawing/2014/main" id="{9B2D435D-7D59-0941-AE7B-310F5A6E50DD}"/>
              </a:ext>
            </a:extLst>
          </p:cNvPr>
          <p:cNvSpPr/>
          <p:nvPr/>
        </p:nvSpPr>
        <p:spPr>
          <a:xfrm>
            <a:off x="2156336" y="2723414"/>
            <a:ext cx="78386" cy="330721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: Rounded Corners 49">
            <a:extLst>
              <a:ext uri="{FF2B5EF4-FFF2-40B4-BE49-F238E27FC236}">
                <a16:creationId xmlns:a16="http://schemas.microsoft.com/office/drawing/2014/main" id="{C1D0CDF4-1A2D-8342-928E-F660B4279353}"/>
              </a:ext>
            </a:extLst>
          </p:cNvPr>
          <p:cNvSpPr/>
          <p:nvPr/>
        </p:nvSpPr>
        <p:spPr>
          <a:xfrm>
            <a:off x="7081833" y="2731976"/>
            <a:ext cx="78386" cy="330721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ectangle: Rounded Corners 50">
            <a:extLst>
              <a:ext uri="{FF2B5EF4-FFF2-40B4-BE49-F238E27FC236}">
                <a16:creationId xmlns:a16="http://schemas.microsoft.com/office/drawing/2014/main" id="{F578A41F-3804-C843-AB30-5826520B32B7}"/>
              </a:ext>
            </a:extLst>
          </p:cNvPr>
          <p:cNvSpPr/>
          <p:nvPr/>
        </p:nvSpPr>
        <p:spPr>
          <a:xfrm>
            <a:off x="5674546" y="2723414"/>
            <a:ext cx="78386" cy="330721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Rectangle: Rounded Corners 51">
            <a:extLst>
              <a:ext uri="{FF2B5EF4-FFF2-40B4-BE49-F238E27FC236}">
                <a16:creationId xmlns:a16="http://schemas.microsoft.com/office/drawing/2014/main" id="{BE86DF85-B11D-A143-B8E3-1FC32EC0AB31}"/>
              </a:ext>
            </a:extLst>
          </p:cNvPr>
          <p:cNvSpPr/>
          <p:nvPr/>
        </p:nvSpPr>
        <p:spPr>
          <a:xfrm>
            <a:off x="2859978" y="2723414"/>
            <a:ext cx="78386" cy="330721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ectangle: Rounded Corners 52">
            <a:extLst>
              <a:ext uri="{FF2B5EF4-FFF2-40B4-BE49-F238E27FC236}">
                <a16:creationId xmlns:a16="http://schemas.microsoft.com/office/drawing/2014/main" id="{161B5357-48EE-EC41-B4DE-D8206F2148C8}"/>
              </a:ext>
            </a:extLst>
          </p:cNvPr>
          <p:cNvSpPr/>
          <p:nvPr/>
        </p:nvSpPr>
        <p:spPr>
          <a:xfrm>
            <a:off x="3563620" y="2723414"/>
            <a:ext cx="78386" cy="330721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ectangle: Rounded Corners 53">
            <a:extLst>
              <a:ext uri="{FF2B5EF4-FFF2-40B4-BE49-F238E27FC236}">
                <a16:creationId xmlns:a16="http://schemas.microsoft.com/office/drawing/2014/main" id="{EF517281-24F0-A94E-8171-CDC099912C17}"/>
              </a:ext>
            </a:extLst>
          </p:cNvPr>
          <p:cNvSpPr/>
          <p:nvPr/>
        </p:nvSpPr>
        <p:spPr>
          <a:xfrm>
            <a:off x="4970904" y="2723414"/>
            <a:ext cx="78386" cy="330721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Rectangle: Rounded Corners 54">
            <a:extLst>
              <a:ext uri="{FF2B5EF4-FFF2-40B4-BE49-F238E27FC236}">
                <a16:creationId xmlns:a16="http://schemas.microsoft.com/office/drawing/2014/main" id="{4A9BD8BA-7946-814A-8F79-2F2216DA1D67}"/>
              </a:ext>
            </a:extLst>
          </p:cNvPr>
          <p:cNvSpPr/>
          <p:nvPr/>
        </p:nvSpPr>
        <p:spPr>
          <a:xfrm>
            <a:off x="4267262" y="2723414"/>
            <a:ext cx="78386" cy="330721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89E8EAC-F935-EF4A-90DC-5C8CEC4BE73B}"/>
              </a:ext>
            </a:extLst>
          </p:cNvPr>
          <p:cNvSpPr/>
          <p:nvPr/>
        </p:nvSpPr>
        <p:spPr>
          <a:xfrm>
            <a:off x="3367911" y="627062"/>
            <a:ext cx="24691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SELF ASSESSMENT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07E6298-52DB-EE47-A7E3-F04D681215F7}"/>
              </a:ext>
            </a:extLst>
          </p:cNvPr>
          <p:cNvSpPr/>
          <p:nvPr/>
        </p:nvSpPr>
        <p:spPr>
          <a:xfrm>
            <a:off x="487680" y="4497713"/>
            <a:ext cx="8229601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A) How confident are you about knowing the physical changes that occur during puberty? </a:t>
            </a:r>
          </a:p>
          <a:p>
            <a:pPr lvl="0" fontAlgn="base">
              <a:buAutoNum type="alphaUcParenR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fontAlgn="base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B) How confident are you about knowing the emotional changes that can occur during puberty? </a:t>
            </a:r>
          </a:p>
          <a:p>
            <a:pPr lvl="0" fontAlgn="base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fontAlgn="base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C) How confident are you in knowing how to manage the changes that occur during puberty? </a:t>
            </a:r>
          </a:p>
          <a:p>
            <a:pPr lvl="0" fontAlgn="base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D) How confident are you in knowing where to look for guidance and support about puberty?</a:t>
            </a:r>
          </a:p>
        </p:txBody>
      </p:sp>
      <p:sp>
        <p:nvSpPr>
          <p:cNvPr id="25" name="Rectangle: Rounded Corners 50">
            <a:extLst>
              <a:ext uri="{FF2B5EF4-FFF2-40B4-BE49-F238E27FC236}">
                <a16:creationId xmlns:a16="http://schemas.microsoft.com/office/drawing/2014/main" id="{E7D0FCD4-76BC-8C40-935F-7210E004BFC2}"/>
              </a:ext>
            </a:extLst>
          </p:cNvPr>
          <p:cNvSpPr/>
          <p:nvPr/>
        </p:nvSpPr>
        <p:spPr>
          <a:xfrm>
            <a:off x="6378188" y="2723414"/>
            <a:ext cx="78386" cy="330721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433338"/>
      </p:ext>
    </p:extLst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pasted-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prstGeom prst="rect">
            <a:avLst/>
          </a:prstGeom>
          <a:ln w="12700">
            <a:miter lim="400000"/>
          </a:ln>
        </p:spPr>
      </p:pic>
      <p:sp>
        <p:nvSpPr>
          <p:cNvPr id="8" name="TextBox 7"/>
          <p:cNvSpPr txBox="1"/>
          <p:nvPr/>
        </p:nvSpPr>
        <p:spPr>
          <a:xfrm>
            <a:off x="2051720" y="2146503"/>
            <a:ext cx="6481295" cy="159462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txBody>
          <a:bodyPr wrap="square" lIns="180000" tIns="180000" rIns="180000" bIns="180000" rtlCol="0">
            <a:spAutoFit/>
          </a:bodyPr>
          <a:lstStyle/>
          <a:p>
            <a:pPr marL="171450" lvl="0" indent="-171450" fontAlgn="base">
              <a:buFont typeface="Arial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are the similarities and differences in physical and emotional changes that occur in males and females?</a:t>
            </a:r>
            <a:endParaRPr lang="en-GB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 fontAlgn="base">
              <a:buFont typeface="Arial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are challenges that young people face with changing through puberty?</a:t>
            </a:r>
            <a:endParaRPr lang="en-GB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 fontAlgn="base">
              <a:buFont typeface="Arial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can young people support each other during puberty?</a:t>
            </a:r>
            <a:endParaRPr lang="en-GB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038682" y="3951632"/>
            <a:ext cx="6493758" cy="2087064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txBody>
          <a:bodyPr wrap="square" lIns="180000" tIns="180000" rIns="180000" bIns="180000" rtlCol="0">
            <a:spAutoFit/>
          </a:bodyPr>
          <a:lstStyle/>
          <a:p>
            <a:pPr marL="171450" lvl="0" indent="-171450" fontAlgn="base">
              <a:buFont typeface="Arial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could be challenging about feelings of attraction or arousal during puberty? </a:t>
            </a:r>
            <a:endParaRPr lang="en-GB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 fontAlgn="base">
              <a:buFont typeface="Arial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are the challenges of boys and girls developing at slightly different times?</a:t>
            </a:r>
            <a:endParaRPr lang="en-GB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 fontAlgn="base">
              <a:buFont typeface="Arial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Young people can start to be more aware of their bodies and what other people think during puberty, what could be the impact of this?</a:t>
            </a:r>
            <a:endParaRPr lang="en-GB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7212" y="1412776"/>
            <a:ext cx="63050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Discuss the following questions: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7212" y="2146503"/>
            <a:ext cx="7604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ALL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63588" y="3924424"/>
            <a:ext cx="16881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FURTHER CHALLENGE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450EBC7-52BD-3740-AD3C-772CCBCBAB7A}"/>
              </a:ext>
            </a:extLst>
          </p:cNvPr>
          <p:cNvSpPr/>
          <p:nvPr/>
        </p:nvSpPr>
        <p:spPr>
          <a:xfrm>
            <a:off x="3851920" y="620688"/>
            <a:ext cx="145161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THE BODY</a:t>
            </a:r>
          </a:p>
        </p:txBody>
      </p:sp>
    </p:spTree>
    <p:extLst>
      <p:ext uri="{BB962C8B-B14F-4D97-AF65-F5344CB8AC3E}">
        <p14:creationId xmlns:p14="http://schemas.microsoft.com/office/powerpoint/2010/main" val="277207435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B07CF0F-3C8B-A94C-B2E0-44FFDEB156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683" y="2158313"/>
            <a:ext cx="2417453" cy="2009099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66DA1202-EA70-E648-ACBE-686B72BC26E3}"/>
              </a:ext>
            </a:extLst>
          </p:cNvPr>
          <p:cNvSpPr/>
          <p:nvPr/>
        </p:nvSpPr>
        <p:spPr>
          <a:xfrm>
            <a:off x="3488490" y="620688"/>
            <a:ext cx="21784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solidFill>
                  <a:prstClr val="white"/>
                </a:solidFill>
              </a:rPr>
              <a:t>CAN YOU HELP?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260F776-EFA8-0C46-BFCC-3C88DFE551DA}"/>
              </a:ext>
            </a:extLst>
          </p:cNvPr>
          <p:cNvSpPr txBox="1"/>
          <p:nvPr/>
        </p:nvSpPr>
        <p:spPr>
          <a:xfrm>
            <a:off x="8624421" y="4019491"/>
            <a:ext cx="2492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400" dirty="0">
              <a:solidFill>
                <a:prstClr val="white"/>
              </a:solidFill>
              <a:latin typeface="Lato Heavy" panose="020F0502020204030203" pitchFamily="34" charset="0"/>
              <a:ea typeface="Lato Heavy" panose="020F0502020204030203" pitchFamily="34" charset="0"/>
              <a:cs typeface="Lato Heavy" panose="020F0502020204030203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19CFEB5-96CE-DF4A-B50E-0AC22F7A7055}"/>
              </a:ext>
            </a:extLst>
          </p:cNvPr>
          <p:cNvSpPr txBox="1"/>
          <p:nvPr/>
        </p:nvSpPr>
        <p:spPr>
          <a:xfrm>
            <a:off x="2951287" y="6187011"/>
            <a:ext cx="2492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prstClr val="white"/>
                </a:solidFill>
                <a:latin typeface="Lato Heavy" panose="020F0502020204030203" pitchFamily="34" charset="0"/>
                <a:ea typeface="Lato Heavy" panose="020F0502020204030203" pitchFamily="34" charset="0"/>
                <a:cs typeface="Lato Heavy" panose="020F0502020204030203" pitchFamily="34" charset="0"/>
              </a:rPr>
              <a:t>4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28B56DE-176F-E640-8A36-59137B8C9204}"/>
              </a:ext>
            </a:extLst>
          </p:cNvPr>
          <p:cNvSpPr/>
          <p:nvPr/>
        </p:nvSpPr>
        <p:spPr>
          <a:xfrm>
            <a:off x="830600" y="1402165"/>
            <a:ext cx="82353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prstClr val="black"/>
                </a:solidFill>
              </a:rPr>
              <a:t>Choose a question from the </a:t>
            </a:r>
            <a:r>
              <a:rPr lang="en-US" b="1" dirty="0">
                <a:solidFill>
                  <a:prstClr val="black"/>
                </a:solidFill>
              </a:rPr>
              <a:t>Rise Above Advice column</a:t>
            </a:r>
            <a:r>
              <a:rPr lang="en-US" dirty="0">
                <a:solidFill>
                  <a:prstClr val="black"/>
                </a:solidFill>
              </a:rPr>
              <a:t>.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88C69829-AC91-B443-A30C-FA855043CEE3}"/>
              </a:ext>
            </a:extLst>
          </p:cNvPr>
          <p:cNvSpPr/>
          <p:nvPr/>
        </p:nvSpPr>
        <p:spPr>
          <a:xfrm>
            <a:off x="430683" y="1402165"/>
            <a:ext cx="349680" cy="349680"/>
          </a:xfrm>
          <a:prstGeom prst="ellipse">
            <a:avLst/>
          </a:prstGeom>
          <a:solidFill>
            <a:srgbClr val="5AC3E7"/>
          </a:solidFill>
          <a:ln w="38100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FDC8F49-0946-2C43-8E28-9A2E3A11C855}"/>
              </a:ext>
            </a:extLst>
          </p:cNvPr>
          <p:cNvSpPr txBox="1"/>
          <p:nvPr/>
        </p:nvSpPr>
        <p:spPr>
          <a:xfrm>
            <a:off x="480920" y="1423116"/>
            <a:ext cx="2492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prstClr val="black"/>
                </a:solidFill>
                <a:latin typeface="Lato Heavy" panose="020F0502020204030203" pitchFamily="34" charset="0"/>
                <a:ea typeface="Lato Heavy" panose="020F0502020204030203" pitchFamily="34" charset="0"/>
                <a:cs typeface="Lato Heavy" panose="020F0502020204030203" pitchFamily="34" charset="0"/>
              </a:rPr>
              <a:t>2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EAE4411-C734-3C42-8237-84CF2826BF31}"/>
              </a:ext>
            </a:extLst>
          </p:cNvPr>
          <p:cNvSpPr/>
          <p:nvPr/>
        </p:nvSpPr>
        <p:spPr>
          <a:xfrm>
            <a:off x="566016" y="2492896"/>
            <a:ext cx="2233581" cy="1492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3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My two best friends have both had their periods for the last year and I’m really worried that I haven’t started mine yet. Is there something wrong with me?</a:t>
            </a:r>
          </a:p>
          <a:p>
            <a:r>
              <a:rPr lang="en-US" sz="13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Late bloomer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BADF6181-4C72-4A41-B77D-5DA31D6B9D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2040" y="4280868"/>
            <a:ext cx="2775317" cy="2306513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8143322F-0E51-7648-BAFC-9122D86F6101}"/>
              </a:ext>
            </a:extLst>
          </p:cNvPr>
          <p:cNvSpPr/>
          <p:nvPr/>
        </p:nvSpPr>
        <p:spPr>
          <a:xfrm>
            <a:off x="5103207" y="4650200"/>
            <a:ext cx="2551104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3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love being on the football team, but recently I keep losing my temper and getting upset. I can’t talk to the team about how I’m feeling – no one talks about that stuff. I don’t know what’s going on. Can you help? </a:t>
            </a:r>
            <a:r>
              <a:rPr lang="en-GB" sz="13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r>
              <a:rPr lang="en-US" sz="13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Flying off the handle</a:t>
            </a:r>
            <a:endParaRPr lang="en-GB" sz="1300" i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C62BD2C8-A681-7647-97EB-AD5932C41A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35800" y="1807202"/>
            <a:ext cx="2656735" cy="2387472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68E9C3C0-4BB8-DF40-8155-C1E08F261D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51444" y="4339160"/>
            <a:ext cx="3060517" cy="2233350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5D414241-9AD2-2548-90EC-3A8D2A074364}"/>
              </a:ext>
            </a:extLst>
          </p:cNvPr>
          <p:cNvSpPr/>
          <p:nvPr/>
        </p:nvSpPr>
        <p:spPr>
          <a:xfrm>
            <a:off x="1247167" y="4745628"/>
            <a:ext cx="2869069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3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have loads of spots on my face and back and they won’t go away. </a:t>
            </a:r>
            <a:br>
              <a:rPr lang="en-US" sz="13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3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have tried loads of different make-up but nothing covers it and people in my class keep making jokes. It makes me not want to go out with my friends any more. Can you help?</a:t>
            </a:r>
          </a:p>
          <a:p>
            <a:r>
              <a:rPr lang="en-US" sz="13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Spotty</a:t>
            </a:r>
            <a:endParaRPr lang="en-GB" sz="1300" i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D18731D-A6CF-3E4A-A0E8-A7DE6DD28FD7}"/>
              </a:ext>
            </a:extLst>
          </p:cNvPr>
          <p:cNvSpPr/>
          <p:nvPr/>
        </p:nvSpPr>
        <p:spPr>
          <a:xfrm>
            <a:off x="6029451" y="2143632"/>
            <a:ext cx="2502989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3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Lately I can’t stop thinking about the person who sits next to me in </a:t>
            </a:r>
            <a:r>
              <a:rPr lang="en-US" sz="13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maths</a:t>
            </a:r>
            <a:r>
              <a:rPr lang="en-US" sz="13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class. I can hardly talk when I see them. There is a </a:t>
            </a:r>
            <a:r>
              <a:rPr lang="en-US" sz="13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rumour</a:t>
            </a:r>
            <a:r>
              <a:rPr lang="en-US" sz="13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they are going out with some else and the thought makes me feel sick. Can you help?</a:t>
            </a:r>
          </a:p>
          <a:p>
            <a:r>
              <a:rPr lang="en-US" sz="13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13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Lovesick </a:t>
            </a:r>
            <a:endParaRPr lang="en-US" sz="13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5727024"/>
      </p:ext>
    </p:extLst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66DA1202-EA70-E648-ACBE-686B72BC26E3}"/>
              </a:ext>
            </a:extLst>
          </p:cNvPr>
          <p:cNvSpPr/>
          <p:nvPr/>
        </p:nvSpPr>
        <p:spPr>
          <a:xfrm>
            <a:off x="3488490" y="620688"/>
            <a:ext cx="21784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CAN YOU HELP?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4FF442B-7ECE-0F47-99C8-A632E895CBB3}"/>
              </a:ext>
            </a:extLst>
          </p:cNvPr>
          <p:cNvSpPr/>
          <p:nvPr/>
        </p:nvSpPr>
        <p:spPr>
          <a:xfrm>
            <a:off x="899592" y="1351364"/>
            <a:ext cx="345638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How could you help? Use your knowledge from today and previous lessons to be a response to the young person ‘concerns page’ for a local teen magazine.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D2FDD6DD-0399-9846-AC55-9D4627428798}"/>
              </a:ext>
            </a:extLst>
          </p:cNvPr>
          <p:cNvSpPr/>
          <p:nvPr/>
        </p:nvSpPr>
        <p:spPr>
          <a:xfrm>
            <a:off x="395536" y="1360772"/>
            <a:ext cx="349680" cy="349680"/>
          </a:xfrm>
          <a:prstGeom prst="ellipse">
            <a:avLst/>
          </a:prstGeom>
          <a:solidFill>
            <a:srgbClr val="5AC3E7"/>
          </a:solidFill>
          <a:ln w="38100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D179DA4-C347-9947-AF44-B4D1126044B9}"/>
              </a:ext>
            </a:extLst>
          </p:cNvPr>
          <p:cNvSpPr txBox="1"/>
          <p:nvPr/>
        </p:nvSpPr>
        <p:spPr>
          <a:xfrm>
            <a:off x="445773" y="1381723"/>
            <a:ext cx="2492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Arial" panose="020B0604020202020204" pitchFamily="34" charset="0"/>
                <a:ea typeface="Lato Heavy" panose="020F0502020204030203" pitchFamily="34" charset="0"/>
                <a:cs typeface="Arial" panose="020B0604020202020204" pitchFamily="34" charset="0"/>
              </a:rPr>
              <a:t>3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8897FDF-045E-6E4B-9E18-A928F38512A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2189"/>
          <a:stretch/>
        </p:blipFill>
        <p:spPr>
          <a:xfrm>
            <a:off x="4917783" y="1383673"/>
            <a:ext cx="3734341" cy="362950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5D086859-8504-8F45-8591-79961BA5E278}"/>
              </a:ext>
            </a:extLst>
          </p:cNvPr>
          <p:cNvSpPr/>
          <p:nvPr/>
        </p:nvSpPr>
        <p:spPr>
          <a:xfrm>
            <a:off x="445773" y="5085184"/>
            <a:ext cx="8206351" cy="129614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989A42B-B3B4-1B40-822E-E86F7CB6D403}"/>
              </a:ext>
            </a:extLst>
          </p:cNvPr>
          <p:cNvSpPr/>
          <p:nvPr/>
        </p:nvSpPr>
        <p:spPr>
          <a:xfrm>
            <a:off x="570376" y="5148480"/>
            <a:ext cx="6984776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SUCCESS CRITERIA</a:t>
            </a:r>
          </a:p>
          <a:p>
            <a:pPr lvl="0" fontAlgn="base"/>
            <a:r>
              <a:rPr lang="en-GB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Identify the challenges faced by the young person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fontAlgn="base"/>
            <a:r>
              <a:rPr lang="en-GB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Promote a healthy body image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fontAlgn="base"/>
            <a:r>
              <a:rPr lang="en-GB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 a range of possible solutions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fontAlgn="base"/>
            <a:r>
              <a:rPr lang="en-GB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Advise on where to get support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8548704"/>
      </p:ext>
    </p:extLst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B46E0263-1146-1E41-B9D0-A71319C81F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8859" y="4318275"/>
            <a:ext cx="5112568" cy="1861060"/>
          </a:xfrm>
          <a:prstGeom prst="rect">
            <a:avLst/>
          </a:prstGeom>
        </p:spPr>
      </p:pic>
      <p:sp>
        <p:nvSpPr>
          <p:cNvPr id="164" name="Shape 164"/>
          <p:cNvSpPr>
            <a:spLocks noGrp="1"/>
          </p:cNvSpPr>
          <p:nvPr>
            <p:ph type="body" idx="4294967295"/>
          </p:nvPr>
        </p:nvSpPr>
        <p:spPr>
          <a:xfrm>
            <a:off x="1789113" y="1989138"/>
            <a:ext cx="7354887" cy="1800225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Choose one area that you have covered </a:t>
            </a:r>
            <a:b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during the lesson </a:t>
            </a:r>
          </a:p>
          <a:p>
            <a:pPr marL="0" indent="0" algn="ctr">
              <a:buNone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Draft a top tip of no more than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15 words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to offer advice, support or guidance in that area. 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DD62095-6845-414D-BF0E-060244E98775}"/>
              </a:ext>
            </a:extLst>
          </p:cNvPr>
          <p:cNvSpPr/>
          <p:nvPr/>
        </p:nvSpPr>
        <p:spPr>
          <a:xfrm>
            <a:off x="2123728" y="4869160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If you, or anyone you know needs support in this area, speak to a trusted adult, a teacher, tutor or head of year. You can also get support from the Brook website </a:t>
            </a:r>
            <a:r>
              <a:rPr lang="en-GB" sz="1600" u="sng" dirty="0"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https://www.brook.org.uk/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4ECBBBB-A6F4-E044-949B-2748E750CB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634403">
            <a:off x="6661932" y="4868193"/>
            <a:ext cx="1230865" cy="1303986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057D52FF-3D06-3046-95FF-1D5AC3ED4303}"/>
              </a:ext>
            </a:extLst>
          </p:cNvPr>
          <p:cNvSpPr/>
          <p:nvPr/>
        </p:nvSpPr>
        <p:spPr>
          <a:xfrm>
            <a:off x="6885490" y="6099915"/>
            <a:ext cx="391874" cy="13739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3823783"/>
      </p:ext>
    </p:extLst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hape 131"/>
          <p:cNvSpPr/>
          <p:nvPr/>
        </p:nvSpPr>
        <p:spPr>
          <a:xfrm>
            <a:off x="1087363" y="2515430"/>
            <a:ext cx="6123459" cy="1"/>
          </a:xfrm>
          <a:prstGeom prst="line">
            <a:avLst/>
          </a:prstGeom>
          <a:ln w="38100">
            <a:solidFill>
              <a:schemeClr val="tx1"/>
            </a:solidFill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</p:spPr>
        <p:txBody>
          <a:bodyPr lIns="45719" rIns="45719"/>
          <a:lstStyle/>
          <a:p>
            <a:endParaRPr/>
          </a:p>
        </p:txBody>
      </p:sp>
      <p:sp>
        <p:nvSpPr>
          <p:cNvPr id="132" name="Shape 132"/>
          <p:cNvSpPr/>
          <p:nvPr/>
        </p:nvSpPr>
        <p:spPr>
          <a:xfrm>
            <a:off x="797682" y="2988433"/>
            <a:ext cx="1145082" cy="624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defTabSz="457200">
              <a:defRPr>
                <a:uFill>
                  <a:solidFill>
                    <a:srgbClr val="000000"/>
                  </a:solidFill>
                </a:uFill>
              </a:defRPr>
            </a:lvl1pPr>
          </a:lstStyle>
          <a:p>
            <a:r>
              <a:t>0 = not confident</a:t>
            </a:r>
          </a:p>
        </p:txBody>
      </p:sp>
      <p:sp>
        <p:nvSpPr>
          <p:cNvPr id="133" name="Shape 133"/>
          <p:cNvSpPr/>
          <p:nvPr/>
        </p:nvSpPr>
        <p:spPr>
          <a:xfrm>
            <a:off x="7005055" y="2988433"/>
            <a:ext cx="1658316" cy="624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defTabSz="457200">
              <a:defRPr>
                <a:uFill>
                  <a:solidFill>
                    <a:srgbClr val="000000"/>
                  </a:solidFill>
                </a:uFill>
              </a:defRPr>
            </a:lvl1pPr>
          </a:lstStyle>
          <a:p>
            <a:r>
              <a:t>10= extremely confident</a:t>
            </a:r>
          </a:p>
        </p:txBody>
      </p:sp>
      <p:sp>
        <p:nvSpPr>
          <p:cNvPr id="134" name="Shape 134"/>
          <p:cNvSpPr/>
          <p:nvPr/>
        </p:nvSpPr>
        <p:spPr>
          <a:xfrm flipV="1">
            <a:off x="1092199" y="2314612"/>
            <a:ext cx="1" cy="401638"/>
          </a:xfrm>
          <a:prstGeom prst="line">
            <a:avLst/>
          </a:prstGeom>
          <a:ln w="38100">
            <a:solidFill>
              <a:schemeClr val="tx1"/>
            </a:solidFill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</p:spPr>
        <p:txBody>
          <a:bodyPr lIns="45719" rIns="45719"/>
          <a:lstStyle/>
          <a:p>
            <a:endParaRPr/>
          </a:p>
        </p:txBody>
      </p:sp>
      <p:sp>
        <p:nvSpPr>
          <p:cNvPr id="135" name="Shape 135"/>
          <p:cNvSpPr/>
          <p:nvPr/>
        </p:nvSpPr>
        <p:spPr>
          <a:xfrm flipV="1">
            <a:off x="7205985" y="2314612"/>
            <a:ext cx="1" cy="401638"/>
          </a:xfrm>
          <a:prstGeom prst="line">
            <a:avLst/>
          </a:prstGeom>
          <a:ln w="38100">
            <a:solidFill>
              <a:schemeClr val="tx1"/>
            </a:solidFill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</p:spPr>
        <p:txBody>
          <a:bodyPr lIns="45719" rIns="45719"/>
          <a:lstStyle/>
          <a:p>
            <a:endParaRPr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D48360C-8222-3548-90A3-385C636019E4}"/>
              </a:ext>
            </a:extLst>
          </p:cNvPr>
          <p:cNvSpPr/>
          <p:nvPr/>
        </p:nvSpPr>
        <p:spPr>
          <a:xfrm>
            <a:off x="0" y="2032866"/>
            <a:ext cx="9144000" cy="18293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F894CD4-520B-554E-A283-6F8AD1D82B8F}"/>
              </a:ext>
            </a:extLst>
          </p:cNvPr>
          <p:cNvSpPr txBox="1"/>
          <p:nvPr/>
        </p:nvSpPr>
        <p:spPr>
          <a:xfrm>
            <a:off x="6034197" y="3220587"/>
            <a:ext cx="21736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>
                <a:latin typeface="Lato Heavy" panose="020F0502020204030203" pitchFamily="34" charset="0"/>
                <a:ea typeface="Lato Heavy" panose="020F0502020204030203" pitchFamily="34" charset="0"/>
                <a:cs typeface="Lato Heavy" panose="020F0502020204030203" pitchFamily="34" charset="0"/>
              </a:rPr>
              <a:t>EXTREMELY CONFIDENT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727353B-8C3D-C54D-B395-D09B44A41AE8}"/>
              </a:ext>
            </a:extLst>
          </p:cNvPr>
          <p:cNvSpPr txBox="1"/>
          <p:nvPr/>
        </p:nvSpPr>
        <p:spPr>
          <a:xfrm>
            <a:off x="497070" y="3220587"/>
            <a:ext cx="17376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Lato Heavy" panose="020F0502020204030203" pitchFamily="34" charset="0"/>
                <a:ea typeface="Lato Heavy" panose="020F0502020204030203" pitchFamily="34" charset="0"/>
                <a:cs typeface="Lato Heavy" panose="020F0502020204030203" pitchFamily="34" charset="0"/>
              </a:rPr>
              <a:t>NOT CONFIDENT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D3275-67CE-9143-9020-CDF97E7B69EE}"/>
              </a:ext>
            </a:extLst>
          </p:cNvPr>
          <p:cNvSpPr/>
          <p:nvPr/>
        </p:nvSpPr>
        <p:spPr>
          <a:xfrm>
            <a:off x="1159670" y="2668894"/>
            <a:ext cx="6370364" cy="10598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D2D1FCF8-6413-0748-88EF-B9C06E83003B}"/>
              </a:ext>
            </a:extLst>
          </p:cNvPr>
          <p:cNvSpPr/>
          <p:nvPr/>
        </p:nvSpPr>
        <p:spPr>
          <a:xfrm>
            <a:off x="7315135" y="2313061"/>
            <a:ext cx="771896" cy="771896"/>
          </a:xfrm>
          <a:prstGeom prst="ellipse">
            <a:avLst/>
          </a:prstGeom>
          <a:solidFill>
            <a:srgbClr val="5AC3E7"/>
          </a:solidFill>
          <a:ln w="38100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966B83E5-42C0-D14B-BD18-2D15ECDEBB25}"/>
              </a:ext>
            </a:extLst>
          </p:cNvPr>
          <p:cNvSpPr/>
          <p:nvPr/>
        </p:nvSpPr>
        <p:spPr>
          <a:xfrm>
            <a:off x="525881" y="2310893"/>
            <a:ext cx="771896" cy="771896"/>
          </a:xfrm>
          <a:prstGeom prst="ellipse">
            <a:avLst/>
          </a:prstGeom>
          <a:solidFill>
            <a:srgbClr val="5AC3E7"/>
          </a:solidFill>
          <a:ln w="38100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69A4A31-636B-AE42-B0B7-F3FA9371C135}"/>
              </a:ext>
            </a:extLst>
          </p:cNvPr>
          <p:cNvSpPr txBox="1"/>
          <p:nvPr/>
        </p:nvSpPr>
        <p:spPr>
          <a:xfrm>
            <a:off x="7276934" y="2375844"/>
            <a:ext cx="8482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Lato Heavy" panose="020F0502020204030203" pitchFamily="34" charset="0"/>
                <a:ea typeface="Lato Heavy" panose="020F0502020204030203" pitchFamily="34" charset="0"/>
                <a:cs typeface="Lato Heavy" panose="020F0502020204030203" pitchFamily="34" charset="0"/>
              </a:rPr>
              <a:t>10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B9420EF-1CF9-2D4A-A7EC-109DF41AE26E}"/>
              </a:ext>
            </a:extLst>
          </p:cNvPr>
          <p:cNvSpPr txBox="1"/>
          <p:nvPr/>
        </p:nvSpPr>
        <p:spPr>
          <a:xfrm>
            <a:off x="487680" y="2365805"/>
            <a:ext cx="8482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Lato Heavy" panose="020F0502020204030203" pitchFamily="34" charset="0"/>
                <a:ea typeface="Lato Heavy" panose="020F0502020204030203" pitchFamily="34" charset="0"/>
                <a:cs typeface="Lato Heavy" panose="020F0502020204030203" pitchFamily="34" charset="0"/>
              </a:rPr>
              <a:t>0</a:t>
            </a:r>
          </a:p>
        </p:txBody>
      </p:sp>
      <p:sp>
        <p:nvSpPr>
          <p:cNvPr id="18" name="Rectangle: Rounded Corners 46">
            <a:extLst>
              <a:ext uri="{FF2B5EF4-FFF2-40B4-BE49-F238E27FC236}">
                <a16:creationId xmlns:a16="http://schemas.microsoft.com/office/drawing/2014/main" id="{53F46A04-D615-6147-BD86-9AA308390652}"/>
              </a:ext>
            </a:extLst>
          </p:cNvPr>
          <p:cNvSpPr/>
          <p:nvPr/>
        </p:nvSpPr>
        <p:spPr>
          <a:xfrm>
            <a:off x="1459820" y="2547964"/>
            <a:ext cx="71260" cy="330721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: Rounded Corners 48">
            <a:extLst>
              <a:ext uri="{FF2B5EF4-FFF2-40B4-BE49-F238E27FC236}">
                <a16:creationId xmlns:a16="http://schemas.microsoft.com/office/drawing/2014/main" id="{1158C632-0F4E-754F-A68D-9044FEE8961E}"/>
              </a:ext>
            </a:extLst>
          </p:cNvPr>
          <p:cNvSpPr/>
          <p:nvPr/>
        </p:nvSpPr>
        <p:spPr>
          <a:xfrm>
            <a:off x="2156336" y="2547964"/>
            <a:ext cx="78386" cy="330721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: Rounded Corners 49">
            <a:extLst>
              <a:ext uri="{FF2B5EF4-FFF2-40B4-BE49-F238E27FC236}">
                <a16:creationId xmlns:a16="http://schemas.microsoft.com/office/drawing/2014/main" id="{807E6992-69F7-C046-B540-9344EB9906C2}"/>
              </a:ext>
            </a:extLst>
          </p:cNvPr>
          <p:cNvSpPr/>
          <p:nvPr/>
        </p:nvSpPr>
        <p:spPr>
          <a:xfrm>
            <a:off x="7081833" y="2556526"/>
            <a:ext cx="78386" cy="330721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: Rounded Corners 50">
            <a:extLst>
              <a:ext uri="{FF2B5EF4-FFF2-40B4-BE49-F238E27FC236}">
                <a16:creationId xmlns:a16="http://schemas.microsoft.com/office/drawing/2014/main" id="{90657302-37D2-1B46-956D-91AB9777BA76}"/>
              </a:ext>
            </a:extLst>
          </p:cNvPr>
          <p:cNvSpPr/>
          <p:nvPr/>
        </p:nvSpPr>
        <p:spPr>
          <a:xfrm>
            <a:off x="5674546" y="2547964"/>
            <a:ext cx="78386" cy="330721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: Rounded Corners 51">
            <a:extLst>
              <a:ext uri="{FF2B5EF4-FFF2-40B4-BE49-F238E27FC236}">
                <a16:creationId xmlns:a16="http://schemas.microsoft.com/office/drawing/2014/main" id="{EFBB6DF1-05AE-B64F-BFA0-2C361CA813F8}"/>
              </a:ext>
            </a:extLst>
          </p:cNvPr>
          <p:cNvSpPr/>
          <p:nvPr/>
        </p:nvSpPr>
        <p:spPr>
          <a:xfrm>
            <a:off x="2859978" y="2547964"/>
            <a:ext cx="78386" cy="330721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: Rounded Corners 52">
            <a:extLst>
              <a:ext uri="{FF2B5EF4-FFF2-40B4-BE49-F238E27FC236}">
                <a16:creationId xmlns:a16="http://schemas.microsoft.com/office/drawing/2014/main" id="{CC3E0DF5-BC7A-884D-999A-B7421FC91A1A}"/>
              </a:ext>
            </a:extLst>
          </p:cNvPr>
          <p:cNvSpPr/>
          <p:nvPr/>
        </p:nvSpPr>
        <p:spPr>
          <a:xfrm>
            <a:off x="3563620" y="2547964"/>
            <a:ext cx="78386" cy="330721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: Rounded Corners 53">
            <a:extLst>
              <a:ext uri="{FF2B5EF4-FFF2-40B4-BE49-F238E27FC236}">
                <a16:creationId xmlns:a16="http://schemas.microsoft.com/office/drawing/2014/main" id="{16B500B6-2A62-CB49-BBA9-FA24B7A1F5CD}"/>
              </a:ext>
            </a:extLst>
          </p:cNvPr>
          <p:cNvSpPr/>
          <p:nvPr/>
        </p:nvSpPr>
        <p:spPr>
          <a:xfrm>
            <a:off x="4970904" y="2547964"/>
            <a:ext cx="78386" cy="330721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: Rounded Corners 54">
            <a:extLst>
              <a:ext uri="{FF2B5EF4-FFF2-40B4-BE49-F238E27FC236}">
                <a16:creationId xmlns:a16="http://schemas.microsoft.com/office/drawing/2014/main" id="{F0E54C31-9BB7-454C-B0D9-D65DA755204E}"/>
              </a:ext>
            </a:extLst>
          </p:cNvPr>
          <p:cNvSpPr/>
          <p:nvPr/>
        </p:nvSpPr>
        <p:spPr>
          <a:xfrm>
            <a:off x="4267262" y="2547964"/>
            <a:ext cx="78386" cy="330721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: Rounded Corners 50">
            <a:extLst>
              <a:ext uri="{FF2B5EF4-FFF2-40B4-BE49-F238E27FC236}">
                <a16:creationId xmlns:a16="http://schemas.microsoft.com/office/drawing/2014/main" id="{AB2ADD50-72CA-1B4B-AC25-D695CEADF71C}"/>
              </a:ext>
            </a:extLst>
          </p:cNvPr>
          <p:cNvSpPr/>
          <p:nvPr/>
        </p:nvSpPr>
        <p:spPr>
          <a:xfrm>
            <a:off x="6378188" y="2547964"/>
            <a:ext cx="78386" cy="330721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Shape 121">
            <a:extLst>
              <a:ext uri="{FF2B5EF4-FFF2-40B4-BE49-F238E27FC236}">
                <a16:creationId xmlns:a16="http://schemas.microsoft.com/office/drawing/2014/main" id="{9A151370-D9DB-FA4A-86E5-917E6B0F2A36}"/>
              </a:ext>
            </a:extLst>
          </p:cNvPr>
          <p:cNvSpPr txBox="1">
            <a:spLocks/>
          </p:cNvSpPr>
          <p:nvPr/>
        </p:nvSpPr>
        <p:spPr>
          <a:xfrm>
            <a:off x="0" y="32391"/>
            <a:ext cx="9144000" cy="1173919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u="sng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3000" b="1" u="none" dirty="0">
              <a:solidFill>
                <a:srgbClr val="F15C38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A6CFE43-D44B-114A-B4AA-F052A44FFB12}"/>
              </a:ext>
            </a:extLst>
          </p:cNvPr>
          <p:cNvSpPr/>
          <p:nvPr/>
        </p:nvSpPr>
        <p:spPr>
          <a:xfrm>
            <a:off x="3699421" y="198198"/>
            <a:ext cx="17319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u="none" dirty="0">
                <a:solidFill>
                  <a:srgbClr val="5AC3E7"/>
                </a:solidFill>
              </a:rPr>
              <a:t>PLENARY</a:t>
            </a:r>
            <a:endParaRPr lang="en-US" sz="3200" dirty="0">
              <a:solidFill>
                <a:srgbClr val="5AC3E7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70F4C4F4-0B92-F543-A71C-F213117F20FB}"/>
              </a:ext>
            </a:extLst>
          </p:cNvPr>
          <p:cNvSpPr/>
          <p:nvPr/>
        </p:nvSpPr>
        <p:spPr>
          <a:xfrm>
            <a:off x="3343166" y="630246"/>
            <a:ext cx="24691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SELF ASSESSMENT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4BA6BC73-7928-4B44-A17C-E475726802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715"/>
            <a:ext cx="1080000" cy="716488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7913C150-4C7F-0D44-9E09-0B7D118A12CA}"/>
              </a:ext>
            </a:extLst>
          </p:cNvPr>
          <p:cNvSpPr/>
          <p:nvPr/>
        </p:nvSpPr>
        <p:spPr>
          <a:xfrm>
            <a:off x="413436" y="4507731"/>
            <a:ext cx="8229601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A) How confident are you about knowing the physical changes that occur during puberty? </a:t>
            </a:r>
          </a:p>
          <a:p>
            <a:pPr lvl="0" fontAlgn="base">
              <a:buAutoNum type="alphaUcParenR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fontAlgn="base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B) How confident are you about knowing the emotional changes that can occur during puberty? </a:t>
            </a:r>
          </a:p>
          <a:p>
            <a:pPr lvl="0" fontAlgn="base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fontAlgn="base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C) How confident are you in knowing how to manage the changes that occur during puberty? </a:t>
            </a:r>
          </a:p>
          <a:p>
            <a:pPr lvl="0" fontAlgn="base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D) How confident are you in knowing where to look for guidance and support about puberty?</a:t>
            </a:r>
          </a:p>
        </p:txBody>
      </p:sp>
      <p:sp>
        <p:nvSpPr>
          <p:cNvPr id="33" name="Shape 130">
            <a:extLst>
              <a:ext uri="{FF2B5EF4-FFF2-40B4-BE49-F238E27FC236}">
                <a16:creationId xmlns:a16="http://schemas.microsoft.com/office/drawing/2014/main" id="{04F845F1-2A0C-094F-95B6-61DAD4A3DF59}"/>
              </a:ext>
            </a:extLst>
          </p:cNvPr>
          <p:cNvSpPr txBox="1">
            <a:spLocks/>
          </p:cNvSpPr>
          <p:nvPr/>
        </p:nvSpPr>
        <p:spPr>
          <a:xfrm>
            <a:off x="487681" y="1455102"/>
            <a:ext cx="8229600" cy="2823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457200">
              <a:spcBef>
                <a:spcPts val="0"/>
              </a:spcBef>
              <a:buFontTx/>
              <a:buNone/>
              <a:defRPr sz="1800">
                <a:uFill>
                  <a:solidFill>
                    <a:srgbClr val="000000"/>
                  </a:solidFill>
                </a:uFill>
              </a:defRPr>
            </a:pPr>
            <a:r>
              <a:rPr lang="en-GB" sz="1800" dirty="0">
                <a:uFill>
                  <a:solidFill>
                    <a:srgbClr val="000000"/>
                  </a:solidFill>
                </a:uFill>
              </a:rPr>
              <a:t>Answer </a:t>
            </a:r>
            <a:r>
              <a:rPr lang="en-GB" sz="1800">
                <a:uFill>
                  <a:solidFill>
                    <a:srgbClr val="000000"/>
                  </a:solidFill>
                </a:uFill>
              </a:rPr>
              <a:t>these four </a:t>
            </a:r>
            <a:r>
              <a:rPr lang="en-GB" sz="1800" dirty="0">
                <a:uFill>
                  <a:solidFill>
                    <a:srgbClr val="000000"/>
                  </a:solidFill>
                </a:uFill>
              </a:rPr>
              <a:t>baseline questions using a confidence scale:</a:t>
            </a:r>
          </a:p>
        </p:txBody>
      </p:sp>
    </p:spTree>
    <p:extLst>
      <p:ext uri="{BB962C8B-B14F-4D97-AF65-F5344CB8AC3E}">
        <p14:creationId xmlns:p14="http://schemas.microsoft.com/office/powerpoint/2010/main" val="2284294429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8E4EF395E4214D9F694538A444CD06" ma:contentTypeVersion="13" ma:contentTypeDescription="Create a new document." ma:contentTypeScope="" ma:versionID="076a64208e6ef266eb8e88f82b4a9693">
  <xsd:schema xmlns:xsd="http://www.w3.org/2001/XMLSchema" xmlns:xs="http://www.w3.org/2001/XMLSchema" xmlns:p="http://schemas.microsoft.com/office/2006/metadata/properties" xmlns:ns2="9b6a1e2a-ea25-433b-acf0-e12ba6682650" xmlns:ns3="ffa3c604-e810-40f7-aa97-b9c102aa2cbe" targetNamespace="http://schemas.microsoft.com/office/2006/metadata/properties" ma:root="true" ma:fieldsID="e3ff5cd90e18a2189f746780e00b6ba8" ns2:_="" ns3:_="">
    <xsd:import namespace="9b6a1e2a-ea25-433b-acf0-e12ba6682650"/>
    <xsd:import namespace="ffa3c604-e810-40f7-aa97-b9c102aa2cb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6a1e2a-ea25-433b-acf0-e12ba668265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fa3c604-e810-40f7-aa97-b9c102aa2cbe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A8DA30D-93F4-4037-AB29-BE5FCF29AB9B}">
  <ds:schemaRefs>
    <ds:schemaRef ds:uri="http://schemas.microsoft.com/office/2006/documentManagement/types"/>
    <ds:schemaRef ds:uri="ffa3c604-e810-40f7-aa97-b9c102aa2cbe"/>
    <ds:schemaRef ds:uri="http://purl.org/dc/terms/"/>
    <ds:schemaRef ds:uri="http://schemas.openxmlformats.org/package/2006/metadata/core-properties"/>
    <ds:schemaRef ds:uri="http://purl.org/dc/dcmitype/"/>
    <ds:schemaRef ds:uri="9b6a1e2a-ea25-433b-acf0-e12ba6682650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1CC42A2B-ECA8-4DE9-A890-335B505BBBF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2CD435E-E515-4C48-92B5-9D4EEBB7FB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b6a1e2a-ea25-433b-acf0-e12ba6682650"/>
    <ds:schemaRef ds:uri="ffa3c604-e810-40f7-aa97-b9c102aa2cb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412</TotalTime>
  <Words>1191</Words>
  <Application>Microsoft Office PowerPoint</Application>
  <PresentationFormat>On-screen Show (4:3)</PresentationFormat>
  <Paragraphs>97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Lato Heavy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Puberty</dc:title>
  <dc:creator>Sarah Davy</dc:creator>
  <cp:lastModifiedBy>Mrs Chloe Simpson</cp:lastModifiedBy>
  <cp:revision>59</cp:revision>
  <dcterms:created xsi:type="dcterms:W3CDTF">2018-08-12T11:20:23Z</dcterms:created>
  <dcterms:modified xsi:type="dcterms:W3CDTF">2021-12-13T16:18:05Z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0x010100468E4EF395E4214D9F694538A444CD06</vt:lpwstr>
  </property>
</Properties>
</file>