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70" r:id="rId14"/>
    <p:sldId id="268"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327ACEB-B935-4E30-AAC2-5F85FA37C074}"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3196733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27ACEB-B935-4E30-AAC2-5F85FA37C074}"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2457025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327ACEB-B935-4E30-AAC2-5F85FA37C074}"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381182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327ACEB-B935-4E30-AAC2-5F85FA37C074}"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2121231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327ACEB-B935-4E30-AAC2-5F85FA37C074}" type="datetimeFigureOut">
              <a:rPr lang="en-GB" smtClean="0"/>
              <a:t>06/11/2023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222143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327ACEB-B935-4E30-AAC2-5F85FA37C074}" type="datetimeFigureOut">
              <a:rPr lang="en-GB" smtClean="0"/>
              <a:t>06/11/2023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2189676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27ACEB-B935-4E30-AAC2-5F85FA37C074}" type="datetimeFigureOut">
              <a:rPr lang="en-GB" smtClean="0"/>
              <a:t>06/11/2023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3685584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27ACEB-B935-4E30-AAC2-5F85FA37C074}"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1080258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27ACEB-B935-4E30-AAC2-5F85FA37C074}"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2003856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27ACEB-B935-4E30-AAC2-5F85FA37C074}"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1110518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27ACEB-B935-4E30-AAC2-5F85FA37C074}"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7ABC80-047E-4F05-828A-6A94693A5836}" type="slidenum">
              <a:rPr lang="en-GB" smtClean="0"/>
              <a:t>‹#›</a:t>
            </a:fld>
            <a:endParaRPr lang="en-GB"/>
          </a:p>
        </p:txBody>
      </p:sp>
    </p:spTree>
    <p:extLst>
      <p:ext uri="{BB962C8B-B14F-4D97-AF65-F5344CB8AC3E}">
        <p14:creationId xmlns:p14="http://schemas.microsoft.com/office/powerpoint/2010/main" val="456110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27ACEB-B935-4E30-AAC2-5F85FA37C074}" type="datetimeFigureOut">
              <a:rPr lang="en-GB" smtClean="0"/>
              <a:t>06/11/2023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7ABC80-047E-4F05-828A-6A94693A5836}" type="slidenum">
              <a:rPr lang="en-GB" smtClean="0"/>
              <a:t>‹#›</a:t>
            </a:fld>
            <a:endParaRPr lang="en-GB"/>
          </a:p>
        </p:txBody>
      </p:sp>
    </p:spTree>
    <p:extLst>
      <p:ext uri="{BB962C8B-B14F-4D97-AF65-F5344CB8AC3E}">
        <p14:creationId xmlns:p14="http://schemas.microsoft.com/office/powerpoint/2010/main" val="30928555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709" y="0"/>
            <a:ext cx="2160400" cy="923330"/>
          </a:xfrm>
          <a:prstGeom prst="rect">
            <a:avLst/>
          </a:prstGeom>
          <a:noFill/>
        </p:spPr>
        <p:txBody>
          <a:bodyPr wrap="none" lIns="91440" tIns="45720" rIns="91440" bIns="45720">
            <a:spAutoFit/>
          </a:bodyPr>
          <a:lstStyle/>
          <a:p>
            <a:pPr algn="ctr"/>
            <a:r>
              <a:rPr lang="en-US" sz="5400" b="1" dirty="0" smtClean="0">
                <a:ln w="22225">
                  <a:solidFill>
                    <a:schemeClr val="accent2"/>
                  </a:solidFill>
                  <a:prstDash val="solid"/>
                </a:ln>
                <a:solidFill>
                  <a:schemeClr val="accent2">
                    <a:lumMod val="40000"/>
                    <a:lumOff val="60000"/>
                  </a:schemeClr>
                </a:solidFill>
              </a:rPr>
              <a:t>Starter</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 name="Rectangle 2"/>
          <p:cNvSpPr/>
          <p:nvPr/>
        </p:nvSpPr>
        <p:spPr>
          <a:xfrm>
            <a:off x="3337073" y="70577"/>
            <a:ext cx="5260286"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Vocabulary Check</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4" name="Rectangle 3"/>
          <p:cNvSpPr/>
          <p:nvPr/>
        </p:nvSpPr>
        <p:spPr>
          <a:xfrm>
            <a:off x="3556139" y="956516"/>
            <a:ext cx="4822154"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Body Autonomy</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Picture 4"/>
          <p:cNvPicPr>
            <a:picLocks noChangeAspect="1"/>
          </p:cNvPicPr>
          <p:nvPr/>
        </p:nvPicPr>
        <p:blipFill rotWithShape="1">
          <a:blip r:embed="rId2"/>
          <a:srcRect l="26197" t="61790" r="25211" b="21676"/>
          <a:stretch/>
        </p:blipFill>
        <p:spPr>
          <a:xfrm>
            <a:off x="0" y="1879846"/>
            <a:ext cx="12192000" cy="2447502"/>
          </a:xfrm>
          <a:prstGeom prst="rect">
            <a:avLst/>
          </a:prstGeom>
        </p:spPr>
      </p:pic>
      <p:sp>
        <p:nvSpPr>
          <p:cNvPr id="6" name="Rectangle 5"/>
          <p:cNvSpPr/>
          <p:nvPr/>
        </p:nvSpPr>
        <p:spPr>
          <a:xfrm>
            <a:off x="0" y="4549676"/>
            <a:ext cx="12192000" cy="2308324"/>
          </a:xfrm>
          <a:prstGeom prst="rect">
            <a:avLst/>
          </a:prstGeom>
          <a:noFill/>
        </p:spPr>
        <p:txBody>
          <a:bodyPr wrap="square" lIns="91440" tIns="45720" rIns="91440" bIns="45720">
            <a:spAutoFit/>
          </a:bodyPr>
          <a:lstStyle/>
          <a:p>
            <a:pPr algn="ctr"/>
            <a:r>
              <a:rPr lang="en-US" sz="36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In short, you (and only you) decide what happens to you body and when. This refers more to permanent changes to your body e.g. parents can decide that it’s time for a bath/shower or a haircut.</a:t>
            </a:r>
            <a:endPar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4222913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303" y="1122363"/>
            <a:ext cx="11809927" cy="2387600"/>
          </a:xfrm>
        </p:spPr>
        <p:txBody>
          <a:bodyPr>
            <a:normAutofit fontScale="90000"/>
          </a:bodyPr>
          <a:lstStyle/>
          <a:p>
            <a:r>
              <a:rPr lang="en-GB" dirty="0" smtClean="0"/>
              <a:t>LO: Taking care of their body, understanding that they have the right to protect their body from inappropriate and unwanted contact </a:t>
            </a:r>
            <a:endParaRPr lang="en-GB" dirty="0"/>
          </a:p>
        </p:txBody>
      </p:sp>
      <p:sp>
        <p:nvSpPr>
          <p:cNvPr id="3" name="Subtitle 2"/>
          <p:cNvSpPr>
            <a:spLocks noGrp="1"/>
          </p:cNvSpPr>
          <p:nvPr>
            <p:ph type="subTitle" idx="1"/>
          </p:nvPr>
        </p:nvSpPr>
        <p:spPr>
          <a:xfrm>
            <a:off x="373485" y="3840297"/>
            <a:ext cx="11423561" cy="2837399"/>
          </a:xfrm>
        </p:spPr>
        <p:txBody>
          <a:bodyPr>
            <a:normAutofit/>
          </a:bodyPr>
          <a:lstStyle/>
          <a:p>
            <a:pPr marL="457200" indent="-457200">
              <a:buAutoNum type="arabicParenR"/>
            </a:pPr>
            <a:r>
              <a:rPr lang="en-GB" dirty="0" smtClean="0"/>
              <a:t>Identify ways of taking care of their body </a:t>
            </a:r>
          </a:p>
          <a:p>
            <a:pPr marL="457200" indent="-457200">
              <a:buAutoNum type="arabicParenR"/>
            </a:pPr>
            <a:endParaRPr lang="en-GB" dirty="0"/>
          </a:p>
          <a:p>
            <a:r>
              <a:rPr lang="en-GB" dirty="0" smtClean="0"/>
              <a:t>2) Understand that everyone in the UK has the right to body autonomy </a:t>
            </a:r>
          </a:p>
          <a:p>
            <a:endParaRPr lang="en-GB" dirty="0"/>
          </a:p>
          <a:p>
            <a:r>
              <a:rPr lang="en-GB" dirty="0" smtClean="0"/>
              <a:t>3) Identify ways of managing unwanted or inappropriate contact</a:t>
            </a:r>
            <a:endParaRPr lang="en-GB" dirty="0"/>
          </a:p>
        </p:txBody>
      </p:sp>
    </p:spTree>
    <p:extLst>
      <p:ext uri="{BB962C8B-B14F-4D97-AF65-F5344CB8AC3E}">
        <p14:creationId xmlns:p14="http://schemas.microsoft.com/office/powerpoint/2010/main" val="42825768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454" y="156380"/>
            <a:ext cx="10729092"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How can we take care of our bodies?</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0" y="1212233"/>
            <a:ext cx="12192000" cy="258532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Mental health is very important but we’re focusing more on physical health in this lesson</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Rectangle 3"/>
          <p:cNvSpPr/>
          <p:nvPr/>
        </p:nvSpPr>
        <p:spPr>
          <a:xfrm>
            <a:off x="3887254" y="3930079"/>
            <a:ext cx="4417491" cy="830997"/>
          </a:xfrm>
          <a:prstGeom prst="rect">
            <a:avLst/>
          </a:prstGeom>
          <a:noFill/>
        </p:spPr>
        <p:txBody>
          <a:bodyPr wrap="none" lIns="91440" tIns="45720" rIns="91440" bIns="45720">
            <a:spAutoFit/>
          </a:bodyPr>
          <a:lstStyle/>
          <a:p>
            <a:pPr algn="ctr"/>
            <a:r>
              <a:rPr lang="en-US" sz="4800" b="1" cap="none" spc="0" dirty="0" smtClean="0">
                <a:ln w="22225">
                  <a:solidFill>
                    <a:schemeClr val="accent2"/>
                  </a:solidFill>
                  <a:prstDash val="solid"/>
                </a:ln>
                <a:solidFill>
                  <a:schemeClr val="accent2">
                    <a:lumMod val="40000"/>
                    <a:lumOff val="60000"/>
                  </a:schemeClr>
                </a:solidFill>
                <a:effectLst/>
              </a:rPr>
              <a:t>Share your ideas</a:t>
            </a:r>
            <a:endParaRPr lang="en-US" sz="4800" b="1" cap="none" spc="0" dirty="0">
              <a:ln w="22225">
                <a:solidFill>
                  <a:schemeClr val="accent2"/>
                </a:solidFill>
                <a:prstDash val="solid"/>
              </a:ln>
              <a:solidFill>
                <a:schemeClr val="accent2">
                  <a:lumMod val="40000"/>
                  <a:lumOff val="60000"/>
                </a:schemeClr>
              </a:solidFill>
              <a:effectLst/>
            </a:endParaRPr>
          </a:p>
        </p:txBody>
      </p:sp>
      <p:sp>
        <p:nvSpPr>
          <p:cNvPr id="5" name="Rectangle 4"/>
          <p:cNvSpPr/>
          <p:nvPr/>
        </p:nvSpPr>
        <p:spPr>
          <a:xfrm>
            <a:off x="0" y="5138546"/>
            <a:ext cx="12192000" cy="1569660"/>
          </a:xfrm>
          <a:prstGeom prst="rect">
            <a:avLst/>
          </a:prstGeom>
          <a:noFill/>
        </p:spPr>
        <p:txBody>
          <a:bodyPr wrap="square" lIns="91440" tIns="45720" rIns="91440" bIns="45720">
            <a:spAutoFit/>
          </a:bodyPr>
          <a:lstStyle/>
          <a:p>
            <a:pPr algn="ctr"/>
            <a:r>
              <a:rPr lang="en-US" sz="4800" b="1" cap="none" spc="0" dirty="0" smtClean="0">
                <a:ln w="22225">
                  <a:solidFill>
                    <a:schemeClr val="accent2"/>
                  </a:solidFill>
                  <a:prstDash val="solid"/>
                </a:ln>
                <a:solidFill>
                  <a:schemeClr val="accent2">
                    <a:lumMod val="40000"/>
                    <a:lumOff val="60000"/>
                  </a:schemeClr>
                </a:solidFill>
                <a:effectLst/>
              </a:rPr>
              <a:t>Hopefully you get everything that we discussed during our first PSHE lesson this year!</a:t>
            </a:r>
            <a:endParaRPr lang="en-US" sz="4800" b="1" cap="none" spc="0" dirty="0">
              <a:ln w="22225">
                <a:solidFill>
                  <a:schemeClr val="accent2"/>
                </a:solidFill>
                <a:prstDash val="solid"/>
              </a:ln>
              <a:solidFill>
                <a:schemeClr val="accent2">
                  <a:lumMod val="40000"/>
                  <a:lumOff val="60000"/>
                </a:schemeClr>
              </a:solidFill>
              <a:effectLst/>
            </a:endParaRPr>
          </a:p>
        </p:txBody>
      </p:sp>
      <p:pic>
        <p:nvPicPr>
          <p:cNvPr id="6" name="Picture 5"/>
          <p:cNvPicPr>
            <a:picLocks noChangeAspect="1"/>
          </p:cNvPicPr>
          <p:nvPr/>
        </p:nvPicPr>
        <p:blipFill>
          <a:blip r:embed="rId2"/>
          <a:stretch>
            <a:fillRect/>
          </a:stretch>
        </p:blipFill>
        <p:spPr>
          <a:xfrm>
            <a:off x="8964995" y="3072829"/>
            <a:ext cx="2495550" cy="1714500"/>
          </a:xfrm>
          <a:prstGeom prst="rect">
            <a:avLst/>
          </a:prstGeom>
        </p:spPr>
      </p:pic>
      <p:pic>
        <p:nvPicPr>
          <p:cNvPr id="8" name="Picture 7"/>
          <p:cNvPicPr>
            <a:picLocks noChangeAspect="1"/>
          </p:cNvPicPr>
          <p:nvPr/>
        </p:nvPicPr>
        <p:blipFill>
          <a:blip r:embed="rId3"/>
          <a:stretch>
            <a:fillRect/>
          </a:stretch>
        </p:blipFill>
        <p:spPr>
          <a:xfrm>
            <a:off x="506167" y="3072829"/>
            <a:ext cx="2495550" cy="1714500"/>
          </a:xfrm>
          <a:prstGeom prst="rect">
            <a:avLst/>
          </a:prstGeom>
        </p:spPr>
      </p:pic>
    </p:spTree>
    <p:extLst>
      <p:ext uri="{BB962C8B-B14F-4D97-AF65-F5344CB8AC3E}">
        <p14:creationId xmlns:p14="http://schemas.microsoft.com/office/powerpoint/2010/main" val="419158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6905" y="262772"/>
            <a:ext cx="3023648"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Good diet</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1" y="1293081"/>
            <a:ext cx="12192001" cy="3416320"/>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gives the body all of the vitamins, minerals and nutrients that it needs to keep organs functioning well and bodily tissue healthy </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4" name="Picture 3"/>
          <p:cNvPicPr>
            <a:picLocks noChangeAspect="1"/>
          </p:cNvPicPr>
          <p:nvPr/>
        </p:nvPicPr>
        <p:blipFill>
          <a:blip r:embed="rId2"/>
          <a:stretch>
            <a:fillRect/>
          </a:stretch>
        </p:blipFill>
        <p:spPr>
          <a:xfrm>
            <a:off x="8363487" y="4816380"/>
            <a:ext cx="2857500" cy="1600200"/>
          </a:xfrm>
          <a:prstGeom prst="rect">
            <a:avLst/>
          </a:prstGeom>
        </p:spPr>
      </p:pic>
    </p:spTree>
    <p:extLst>
      <p:ext uri="{BB962C8B-B14F-4D97-AF65-F5344CB8AC3E}">
        <p14:creationId xmlns:p14="http://schemas.microsoft.com/office/powerpoint/2010/main" val="1488242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72588" y="262772"/>
            <a:ext cx="2492285"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Exercise</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1" y="1293081"/>
            <a:ext cx="12192001" cy="258532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is closely linked to longer life and reduced risk of serious illness or disease in later life. </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Picture 4"/>
          <p:cNvPicPr>
            <a:picLocks noChangeAspect="1"/>
          </p:cNvPicPr>
          <p:nvPr/>
        </p:nvPicPr>
        <p:blipFill>
          <a:blip r:embed="rId2"/>
          <a:stretch>
            <a:fillRect/>
          </a:stretch>
        </p:blipFill>
        <p:spPr>
          <a:xfrm>
            <a:off x="7568148" y="4088414"/>
            <a:ext cx="3546319" cy="2359914"/>
          </a:xfrm>
          <a:prstGeom prst="rect">
            <a:avLst/>
          </a:prstGeom>
        </p:spPr>
      </p:pic>
    </p:spTree>
    <p:extLst>
      <p:ext uri="{BB962C8B-B14F-4D97-AF65-F5344CB8AC3E}">
        <p14:creationId xmlns:p14="http://schemas.microsoft.com/office/powerpoint/2010/main" val="3622926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06777" y="262772"/>
            <a:ext cx="4223913"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Good Hygiene</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1" y="1293081"/>
            <a:ext cx="12192001" cy="258532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reduces the risk of viruses, bacteria or pathogens (that are detrimental to health) from entering the body.</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4" name="Picture 3"/>
          <p:cNvPicPr>
            <a:picLocks noChangeAspect="1"/>
          </p:cNvPicPr>
          <p:nvPr/>
        </p:nvPicPr>
        <p:blipFill>
          <a:blip r:embed="rId2"/>
          <a:stretch>
            <a:fillRect/>
          </a:stretch>
        </p:blipFill>
        <p:spPr>
          <a:xfrm>
            <a:off x="8755957" y="3985383"/>
            <a:ext cx="2538815" cy="2572969"/>
          </a:xfrm>
          <a:prstGeom prst="rect">
            <a:avLst/>
          </a:prstGeom>
        </p:spPr>
      </p:pic>
    </p:spTree>
    <p:extLst>
      <p:ext uri="{BB962C8B-B14F-4D97-AF65-F5344CB8AC3E}">
        <p14:creationId xmlns:p14="http://schemas.microsoft.com/office/powerpoint/2010/main" val="56997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7107" y="262772"/>
            <a:ext cx="6303265"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Getting enough sleep</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1" y="1293081"/>
            <a:ext cx="12192001" cy="258532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allows your body to repair itself and continue to function well and fight off illness and disease.</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Picture 4"/>
          <p:cNvPicPr>
            <a:picLocks noChangeAspect="1"/>
          </p:cNvPicPr>
          <p:nvPr/>
        </p:nvPicPr>
        <p:blipFill>
          <a:blip r:embed="rId2"/>
          <a:stretch>
            <a:fillRect/>
          </a:stretch>
        </p:blipFill>
        <p:spPr>
          <a:xfrm>
            <a:off x="6508056" y="4075535"/>
            <a:ext cx="4488659" cy="2338144"/>
          </a:xfrm>
          <a:prstGeom prst="rect">
            <a:avLst/>
          </a:prstGeom>
        </p:spPr>
      </p:pic>
    </p:spTree>
    <p:extLst>
      <p:ext uri="{BB962C8B-B14F-4D97-AF65-F5344CB8AC3E}">
        <p14:creationId xmlns:p14="http://schemas.microsoft.com/office/powerpoint/2010/main" val="103517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5214" y="262772"/>
            <a:ext cx="9427068"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Visiting the doctors and dentists</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1" y="1293081"/>
            <a:ext cx="12192001" cy="258532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This allows any illness or any problems with your health to be identified and resolved. </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4" name="Picture 3"/>
          <p:cNvPicPr>
            <a:picLocks noChangeAspect="1"/>
          </p:cNvPicPr>
          <p:nvPr/>
        </p:nvPicPr>
        <p:blipFill>
          <a:blip r:embed="rId2"/>
          <a:stretch>
            <a:fillRect/>
          </a:stretch>
        </p:blipFill>
        <p:spPr>
          <a:xfrm>
            <a:off x="7049841" y="3985383"/>
            <a:ext cx="4359241" cy="2441175"/>
          </a:xfrm>
          <a:prstGeom prst="rect">
            <a:avLst/>
          </a:prstGeom>
        </p:spPr>
      </p:pic>
    </p:spTree>
    <p:extLst>
      <p:ext uri="{BB962C8B-B14F-4D97-AF65-F5344CB8AC3E}">
        <p14:creationId xmlns:p14="http://schemas.microsoft.com/office/powerpoint/2010/main" val="359630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74576"/>
            <a:ext cx="12192000" cy="1754326"/>
          </a:xfrm>
          <a:prstGeom prst="rect">
            <a:avLst/>
          </a:prstGeom>
          <a:noFill/>
        </p:spPr>
        <p:txBody>
          <a:bodyPr wrap="squar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Do you think there is anything that we’ve missed?</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3" name="Picture 2"/>
          <p:cNvPicPr>
            <a:picLocks noChangeAspect="1"/>
          </p:cNvPicPr>
          <p:nvPr/>
        </p:nvPicPr>
        <p:blipFill>
          <a:blip r:embed="rId2"/>
          <a:stretch>
            <a:fillRect/>
          </a:stretch>
        </p:blipFill>
        <p:spPr>
          <a:xfrm>
            <a:off x="6949731" y="2401109"/>
            <a:ext cx="2495550" cy="1714500"/>
          </a:xfrm>
          <a:prstGeom prst="rect">
            <a:avLst/>
          </a:prstGeom>
        </p:spPr>
      </p:pic>
      <p:pic>
        <p:nvPicPr>
          <p:cNvPr id="4" name="Picture 3"/>
          <p:cNvPicPr>
            <a:picLocks noChangeAspect="1"/>
          </p:cNvPicPr>
          <p:nvPr/>
        </p:nvPicPr>
        <p:blipFill>
          <a:blip r:embed="rId3"/>
          <a:stretch>
            <a:fillRect/>
          </a:stretch>
        </p:blipFill>
        <p:spPr>
          <a:xfrm>
            <a:off x="2897904" y="2401109"/>
            <a:ext cx="2495550" cy="1714500"/>
          </a:xfrm>
          <a:prstGeom prst="rect">
            <a:avLst/>
          </a:prstGeom>
        </p:spPr>
      </p:pic>
      <p:sp>
        <p:nvSpPr>
          <p:cNvPr id="5" name="Rectangle 4"/>
          <p:cNvSpPr/>
          <p:nvPr/>
        </p:nvSpPr>
        <p:spPr>
          <a:xfrm>
            <a:off x="0" y="4596420"/>
            <a:ext cx="12192000" cy="2123658"/>
          </a:xfrm>
          <a:prstGeom prst="rect">
            <a:avLst/>
          </a:prstGeom>
          <a:noFill/>
        </p:spPr>
        <p:txBody>
          <a:bodyPr wrap="square" lIns="91440" tIns="45720" rIns="91440" bIns="45720">
            <a:spAutoFit/>
          </a:bodyPr>
          <a:lstStyle/>
          <a:p>
            <a:pPr algn="ctr"/>
            <a:r>
              <a:rPr lang="en-US" sz="4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Did we think about, or did anyone record, how to prevent harm coming to your body from other people? </a:t>
            </a:r>
            <a:endPar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3232784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81897" y="132268"/>
            <a:ext cx="4822154"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Body Autonomy</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Picture 4"/>
          <p:cNvPicPr>
            <a:picLocks noChangeAspect="1"/>
          </p:cNvPicPr>
          <p:nvPr/>
        </p:nvPicPr>
        <p:blipFill rotWithShape="1">
          <a:blip r:embed="rId2"/>
          <a:srcRect l="26197" t="61790" r="25211" b="21676"/>
          <a:stretch/>
        </p:blipFill>
        <p:spPr>
          <a:xfrm>
            <a:off x="0" y="1055598"/>
            <a:ext cx="12192000" cy="1996696"/>
          </a:xfrm>
          <a:prstGeom prst="rect">
            <a:avLst/>
          </a:prstGeom>
        </p:spPr>
      </p:pic>
      <p:sp>
        <p:nvSpPr>
          <p:cNvPr id="6" name="Rectangle 5"/>
          <p:cNvSpPr/>
          <p:nvPr/>
        </p:nvSpPr>
        <p:spPr>
          <a:xfrm>
            <a:off x="0" y="3261788"/>
            <a:ext cx="12192000" cy="3416320"/>
          </a:xfrm>
          <a:prstGeom prst="rect">
            <a:avLst/>
          </a:prstGeom>
          <a:noFill/>
        </p:spPr>
        <p:txBody>
          <a:bodyPr wrap="square" lIns="91440" tIns="45720" rIns="91440" bIns="45720">
            <a:spAutoFit/>
          </a:bodyPr>
          <a:lstStyle/>
          <a:p>
            <a:pPr algn="ctr"/>
            <a:r>
              <a:rPr lang="en-US" sz="36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Everyone, within the UK, has the right to body autonomy. Nobody (including parents) can alter or change your body without your permission (within reason) or until you are 18. </a:t>
            </a:r>
            <a:r>
              <a:rPr lang="en-US" sz="3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This is the reason why things like tattoos are illegal in the UK until you are 18.</a:t>
            </a:r>
          </a:p>
          <a:p>
            <a:pPr algn="ctr"/>
            <a:r>
              <a:rPr lang="en-US" sz="3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Body autonomy includes physical contact. </a:t>
            </a:r>
            <a:endPar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337761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59635" y="249893"/>
            <a:ext cx="5183343"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Vocabulary check</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4" name="Rectangle 3"/>
          <p:cNvSpPr/>
          <p:nvPr/>
        </p:nvSpPr>
        <p:spPr>
          <a:xfrm>
            <a:off x="3122514" y="1564737"/>
            <a:ext cx="5457584"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Unwanted contact</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 name="Rectangle 4"/>
          <p:cNvSpPr/>
          <p:nvPr/>
        </p:nvSpPr>
        <p:spPr>
          <a:xfrm>
            <a:off x="2882524" y="4513070"/>
            <a:ext cx="6426952"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Inappropriate contact</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6" name="Rectangle 5"/>
          <p:cNvSpPr/>
          <p:nvPr/>
        </p:nvSpPr>
        <p:spPr>
          <a:xfrm>
            <a:off x="0" y="2610459"/>
            <a:ext cx="12192000" cy="1569660"/>
          </a:xfrm>
          <a:prstGeom prst="rect">
            <a:avLst/>
          </a:prstGeom>
          <a:noFill/>
        </p:spPr>
        <p:txBody>
          <a:bodyPr wrap="square" lIns="91440" tIns="45720" rIns="91440" bIns="45720">
            <a:spAutoFit/>
          </a:bodyPr>
          <a:lstStyle/>
          <a:p>
            <a:pPr algn="ctr"/>
            <a:r>
              <a:rPr lang="en-US" sz="32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Physical contact that is not wanted or liked. You have the right to inform people politely about unwanted contact and then report the issue if it doesn’t stop.</a:t>
            </a:r>
            <a:endParaRPr lang="en-US" sz="32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7" name="Rectangle 6"/>
          <p:cNvSpPr/>
          <p:nvPr/>
        </p:nvSpPr>
        <p:spPr>
          <a:xfrm>
            <a:off x="0" y="5614806"/>
            <a:ext cx="12192000" cy="584775"/>
          </a:xfrm>
          <a:prstGeom prst="rect">
            <a:avLst/>
          </a:prstGeom>
          <a:noFill/>
        </p:spPr>
        <p:txBody>
          <a:bodyPr wrap="square" lIns="91440" tIns="45720" rIns="91440" bIns="45720">
            <a:spAutoFit/>
          </a:bodyPr>
          <a:lstStyle/>
          <a:p>
            <a:pPr algn="ctr"/>
            <a:r>
              <a:rPr lang="en-US" sz="32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Physical contact that is not acceptable, given the circumstances </a:t>
            </a:r>
            <a:endParaRPr lang="en-US" sz="32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23046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43891" y="185499"/>
            <a:ext cx="6426952"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Inappropriate contact</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3" name="Picture 2"/>
          <p:cNvPicPr>
            <a:picLocks noChangeAspect="1"/>
          </p:cNvPicPr>
          <p:nvPr/>
        </p:nvPicPr>
        <p:blipFill>
          <a:blip r:embed="rId2"/>
          <a:stretch>
            <a:fillRect/>
          </a:stretch>
        </p:blipFill>
        <p:spPr>
          <a:xfrm>
            <a:off x="572246" y="1225774"/>
            <a:ext cx="3072476" cy="5527024"/>
          </a:xfrm>
          <a:prstGeom prst="rect">
            <a:avLst/>
          </a:prstGeom>
        </p:spPr>
      </p:pic>
      <p:sp>
        <p:nvSpPr>
          <p:cNvPr id="4" name="Rectangle 3"/>
          <p:cNvSpPr/>
          <p:nvPr/>
        </p:nvSpPr>
        <p:spPr>
          <a:xfrm>
            <a:off x="4191901" y="2223505"/>
            <a:ext cx="7796384" cy="1938992"/>
          </a:xfrm>
          <a:prstGeom prst="rect">
            <a:avLst/>
          </a:prstGeom>
          <a:noFill/>
        </p:spPr>
        <p:txBody>
          <a:bodyPr wrap="square" lIns="91440" tIns="45720" rIns="91440" bIns="45720">
            <a:spAutoFit/>
          </a:bodyPr>
          <a:lstStyle/>
          <a:p>
            <a:pPr algn="ctr"/>
            <a:r>
              <a:rPr lang="en-US"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Where is it unacceptable for others to make contact with you or for you to make contact with others?  </a:t>
            </a:r>
            <a:endPar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5" name="Rectangle 4"/>
          <p:cNvSpPr/>
          <p:nvPr/>
        </p:nvSpPr>
        <p:spPr>
          <a:xfrm>
            <a:off x="4193847" y="4697624"/>
            <a:ext cx="7796384" cy="1938992"/>
          </a:xfrm>
          <a:prstGeom prst="rect">
            <a:avLst/>
          </a:prstGeom>
          <a:noFill/>
        </p:spPr>
        <p:txBody>
          <a:bodyPr wrap="square" lIns="91440" tIns="45720" rIns="91440" bIns="45720">
            <a:spAutoFit/>
          </a:bodyPr>
          <a:lstStyle/>
          <a:p>
            <a:pPr algn="ctr"/>
            <a:r>
              <a:rPr lang="en-US"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A few exceptions do exist e.g. a doctor might need to see or touch a certain part of your body.</a:t>
            </a:r>
            <a:endPar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6" name="Rectangle 5"/>
          <p:cNvSpPr/>
          <p:nvPr/>
        </p:nvSpPr>
        <p:spPr>
          <a:xfrm>
            <a:off x="5574115" y="914728"/>
            <a:ext cx="2949846"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Maturity!</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2997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57875"/>
            <a:ext cx="12192001" cy="2585323"/>
          </a:xfrm>
          <a:prstGeom prst="rect">
            <a:avLst/>
          </a:prstGeom>
          <a:noFill/>
        </p:spPr>
        <p:txBody>
          <a:bodyPr wrap="squar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What can we do if somebody makes unwanted or inappropriate physical contact?</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0" y="2826127"/>
            <a:ext cx="12192000" cy="4031873"/>
          </a:xfrm>
          <a:prstGeom prst="rect">
            <a:avLst/>
          </a:prstGeom>
          <a:noFill/>
        </p:spPr>
        <p:txBody>
          <a:bodyPr wrap="square" lIns="91440" tIns="45720" rIns="91440" bIns="45720">
            <a:spAutoFit/>
          </a:bodyPr>
          <a:lstStyle/>
          <a:p>
            <a:pPr algn="ctr"/>
            <a:r>
              <a:rPr lang="en-US" sz="32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Severity and response</a:t>
            </a:r>
          </a:p>
          <a:p>
            <a:pPr algn="ctr"/>
            <a:r>
              <a:rPr lang="en-US" sz="32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e.g. a touch on the shoulder from a friend or someone that you work with probably doesn’t need to be reported straight away. Just let them know that you don’t like it if it’s the first time and report it if it continues.</a:t>
            </a:r>
          </a:p>
          <a:p>
            <a:pPr algn="ctr"/>
            <a:r>
              <a:rPr lang="en-US" sz="32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e.g. somebody touching a private part of your body or trying to permanently change your body is much more serious and this should be reported to somebody straight away without delay. </a:t>
            </a:r>
            <a:endParaRPr lang="en-US"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667303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242" y="314287"/>
            <a:ext cx="11797781" cy="923330"/>
          </a:xfrm>
          <a:prstGeom prst="rect">
            <a:avLst/>
          </a:prstGeom>
          <a:noFill/>
        </p:spPr>
        <p:txBody>
          <a:bodyPr wrap="none" lIns="91440" tIns="45720" rIns="91440" bIns="45720">
            <a:spAutoFit/>
          </a:bodyPr>
          <a:lstStyle/>
          <a:p>
            <a:pPr algn="ct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Some e</a:t>
            </a: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xamples </a:t>
            </a: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of inappropriate contact</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3" name="Rectangle 2"/>
          <p:cNvSpPr/>
          <p:nvPr/>
        </p:nvSpPr>
        <p:spPr>
          <a:xfrm>
            <a:off x="2677357" y="1499144"/>
            <a:ext cx="6811545" cy="707886"/>
          </a:xfrm>
          <a:prstGeom prst="rect">
            <a:avLst/>
          </a:prstGeom>
          <a:noFill/>
        </p:spPr>
        <p:txBody>
          <a:bodyPr wrap="none" lIns="91440" tIns="45720" rIns="91440" bIns="45720">
            <a:spAutoFit/>
          </a:bodyPr>
          <a:lstStyle/>
          <a:p>
            <a:pPr algn="ctr"/>
            <a:r>
              <a:rPr lang="en-US"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Private parts/areas of the body</a:t>
            </a:r>
            <a:endPar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4" name="Rectangle 3"/>
          <p:cNvSpPr/>
          <p:nvPr/>
        </p:nvSpPr>
        <p:spPr>
          <a:xfrm>
            <a:off x="0" y="2468557"/>
            <a:ext cx="12192000" cy="1938992"/>
          </a:xfrm>
          <a:prstGeom prst="rect">
            <a:avLst/>
          </a:prstGeom>
          <a:noFill/>
        </p:spPr>
        <p:txBody>
          <a:bodyPr wrap="square" lIns="91440" tIns="45720" rIns="91440" bIns="45720">
            <a:spAutoFit/>
          </a:bodyPr>
          <a:lstStyle/>
          <a:p>
            <a:pPr algn="ctr"/>
            <a:r>
              <a:rPr lang="en-US"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Repeate</a:t>
            </a:r>
            <a:r>
              <a:rPr lang="en-US" sz="40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d contact on non-private parts of the body if you have asked for it to stop – everyone is different and some people just don’t like to be touched full stop</a:t>
            </a:r>
            <a:endPar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5" name="Rectangle 4"/>
          <p:cNvSpPr/>
          <p:nvPr/>
        </p:nvSpPr>
        <p:spPr>
          <a:xfrm>
            <a:off x="0" y="4669076"/>
            <a:ext cx="12192000" cy="707886"/>
          </a:xfrm>
          <a:prstGeom prst="rect">
            <a:avLst/>
          </a:prstGeom>
          <a:noFill/>
        </p:spPr>
        <p:txBody>
          <a:bodyPr wrap="square" lIns="91440" tIns="45720" rIns="91440" bIns="45720">
            <a:spAutoFit/>
          </a:bodyPr>
          <a:lstStyle/>
          <a:p>
            <a:pPr algn="ctr"/>
            <a:r>
              <a:rPr lang="en-US"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Hitting or physical abuse (including parents)</a:t>
            </a:r>
            <a:endPar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6" name="Rectangle 5"/>
          <p:cNvSpPr/>
          <p:nvPr/>
        </p:nvSpPr>
        <p:spPr>
          <a:xfrm>
            <a:off x="0" y="5638489"/>
            <a:ext cx="12192000" cy="707886"/>
          </a:xfrm>
          <a:prstGeom prst="rect">
            <a:avLst/>
          </a:prstGeom>
          <a:noFill/>
        </p:spPr>
        <p:txBody>
          <a:bodyPr wrap="square" lIns="91440" tIns="45720" rIns="91440" bIns="45720">
            <a:spAutoFit/>
          </a:bodyPr>
          <a:lstStyle/>
          <a:p>
            <a:pPr algn="ctr"/>
            <a:r>
              <a:rPr lang="en-US"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Contact from complete strangers for no reason</a:t>
            </a:r>
            <a:endPar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261807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6462" y="0"/>
            <a:ext cx="2362955"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Plenary</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 name="Rectangle 2"/>
          <p:cNvSpPr/>
          <p:nvPr/>
        </p:nvSpPr>
        <p:spPr>
          <a:xfrm>
            <a:off x="2093687" y="937454"/>
            <a:ext cx="8287974"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Discuss with your partners…</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4" name="Rectangle 3"/>
          <p:cNvSpPr/>
          <p:nvPr/>
        </p:nvSpPr>
        <p:spPr>
          <a:xfrm>
            <a:off x="0" y="2542333"/>
            <a:ext cx="12192001" cy="3416320"/>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Think of something that you would classify as unwanted or inappropriate physical contact and discuss how you would manage and deal with it.</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0464205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625</Words>
  <Application>Microsoft Office PowerPoint</Application>
  <PresentationFormat>Widescreen</PresentationFormat>
  <Paragraphs>50</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LO: Taking care of their body, understanding that they have the right to protect their body from inappropriate and unwanted contact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Parker</dc:creator>
  <cp:lastModifiedBy>Moya Whitehead</cp:lastModifiedBy>
  <cp:revision>5</cp:revision>
  <dcterms:created xsi:type="dcterms:W3CDTF">2020-09-01T13:18:52Z</dcterms:created>
  <dcterms:modified xsi:type="dcterms:W3CDTF">2023-11-06T16:01:02Z</dcterms:modified>
</cp:coreProperties>
</file>