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0189B-8203-9ECE-C649-64072E10C0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EA30188-C9E6-8CE5-69B5-D7FCB3D170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311E0B-55B9-31A4-9E6D-364F92685148}"/>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38374149-B443-8ACE-FAC2-E864B804E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73F8D7-5090-F26F-A7C5-62875BAF4406}"/>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744559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65846-15F6-881F-E465-B8CC46EFC1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8F3FBA-781A-2F6B-1706-FC1737A8D2F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81D3E9-4D0A-01DD-8AB1-D7F43A504F2B}"/>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C27DE6ED-8D2F-5954-CF49-B913C3E972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C4BF6E-93AE-5F94-34F1-A2A51AAF2B33}"/>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122149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30EBE-5DB8-284D-2F6E-A626BDEC09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ED8E23-2956-07CC-CDF2-FD6A2C3FF6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6E9A3E-5B62-DBCE-A5E6-5E1A81F6F33E}"/>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A4B8E787-7C17-A8CE-4115-461444D4D6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781004-CF4C-E4AC-820F-769021FB429D}"/>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896554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663FA-83F0-3FD3-7777-96D462ACE9A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45E145-6BA4-D71F-C64A-600D62BA5E3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9439309-94F7-2A3F-987A-A4E587B6394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E4F225B-A424-D8CE-10D4-8509326DB0C6}"/>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6" name="Footer Placeholder 5">
            <a:extLst>
              <a:ext uri="{FF2B5EF4-FFF2-40B4-BE49-F238E27FC236}">
                <a16:creationId xmlns:a16="http://schemas.microsoft.com/office/drawing/2014/main" id="{A192E030-A6FD-2582-BAAA-7F7B5C6918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641A6D-B5C8-BB99-3AAE-E438E6D7CBB3}"/>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489615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939B4-BA4C-7EA6-3E3A-25DA3E65A0E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214EFD7-7E99-0F73-D0FF-063803D90B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E6610B-6B7C-8BDB-5ACB-5F2A1DFCA8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CC4460-1CE0-E978-7A2B-0E2787E7A7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E14CD3-27EC-5993-A836-A7CAC4FA14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440005-F903-8A01-E838-4324A0F80DCB}"/>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8" name="Footer Placeholder 7">
            <a:extLst>
              <a:ext uri="{FF2B5EF4-FFF2-40B4-BE49-F238E27FC236}">
                <a16:creationId xmlns:a16="http://schemas.microsoft.com/office/drawing/2014/main" id="{C79F32C7-E4D5-BB6A-DEB3-7E86180DE47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04275D6-9B2B-12F2-7494-7D65AB188F53}"/>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516818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E258E-520A-5A0C-4A60-3973555852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EE602B-7765-A088-2EC1-882842EF4D12}"/>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4" name="Footer Placeholder 3">
            <a:extLst>
              <a:ext uri="{FF2B5EF4-FFF2-40B4-BE49-F238E27FC236}">
                <a16:creationId xmlns:a16="http://schemas.microsoft.com/office/drawing/2014/main" id="{61C60916-70B5-4CCF-C26A-1A2E614FD3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3DD50D-0296-913E-00A6-3DECE468FF6B}"/>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4280335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7499E0-A08F-8BC7-1634-46DC76E7257B}"/>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3" name="Footer Placeholder 2">
            <a:extLst>
              <a:ext uri="{FF2B5EF4-FFF2-40B4-BE49-F238E27FC236}">
                <a16:creationId xmlns:a16="http://schemas.microsoft.com/office/drawing/2014/main" id="{9F12A602-E166-E58B-9F6D-859B0A331C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8CA1B1-DF01-8667-41B4-5748988094E1}"/>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84730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A71D8-F853-AF28-34DC-DD30B358EF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528AFE1-5A62-5EB6-B92B-C03672BDAB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615C6B-A687-9E89-9089-FAE7C885B1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DAAEA1-BBE3-31BA-C435-0FD258D9B656}"/>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6" name="Footer Placeholder 5">
            <a:extLst>
              <a:ext uri="{FF2B5EF4-FFF2-40B4-BE49-F238E27FC236}">
                <a16:creationId xmlns:a16="http://schemas.microsoft.com/office/drawing/2014/main" id="{55110A45-AFE1-8C75-091C-31CB4FF9A1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46840D-D0B3-8BBB-398C-8C481BC3A275}"/>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119553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C131-2DCD-6403-9238-024919CF1E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52BBAA8-D032-97A9-48E3-6E4B7D3422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DEF0A1-DAB1-C775-D7FE-33DA4FAE28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8D561C-C4D5-6FCF-CDA4-4D4C08418A46}"/>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6" name="Footer Placeholder 5">
            <a:extLst>
              <a:ext uri="{FF2B5EF4-FFF2-40B4-BE49-F238E27FC236}">
                <a16:creationId xmlns:a16="http://schemas.microsoft.com/office/drawing/2014/main" id="{6E72B79A-330A-7C84-FE83-0D50E9C7CD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957887-8C75-24CA-8706-3D79A7ED0307}"/>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1916087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97289-538A-B6E4-A000-B04E7CE11C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F6CAF6-5FAC-0E0E-F524-B355291C14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E581F4-41F6-4B9E-A8F7-1CF82AA98454}"/>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6DAE7F7B-E420-9F40-C8E4-C7195708D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8BA7FC-B1B9-DBFC-7CF2-AB14E1913114}"/>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4287112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7AF400-608C-12D8-620B-03DFA112520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EB92BA-899E-4FA5-FE8D-362940458D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2CB5E7-8308-4B54-D837-6878E631E635}"/>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47C18368-6346-698B-0E31-CF8521865E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D72E45-087B-D17B-E43C-4FB67988BCD2}"/>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4061921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E0B270-A23D-4887-4633-1CDA33CF7A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F3E1DC-0AA6-95A9-B2C7-8CE644CD37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6E928-9E8B-A6B1-EB52-8D6819682A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5ADDA956-2C27-AF93-BE4F-37C8010D49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9D710BA-BC85-CA2E-B4AE-04BD5825A5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4B2D12-3A47-4A98-A1D0-EA86E0471078}" type="slidenum">
              <a:rPr lang="en-GB" smtClean="0"/>
              <a:t>‹#›</a:t>
            </a:fld>
            <a:endParaRPr lang="en-GB"/>
          </a:p>
        </p:txBody>
      </p:sp>
    </p:spTree>
    <p:extLst>
      <p:ext uri="{BB962C8B-B14F-4D97-AF65-F5344CB8AC3E}">
        <p14:creationId xmlns:p14="http://schemas.microsoft.com/office/powerpoint/2010/main" val="1017739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7B1528D-3654-5E5F-86ED-0C99830BB8F4}"/>
              </a:ext>
            </a:extLst>
          </p:cNvPr>
          <p:cNvSpPr txBox="1"/>
          <p:nvPr/>
        </p:nvSpPr>
        <p:spPr>
          <a:xfrm>
            <a:off x="0" y="1015709"/>
            <a:ext cx="12191999" cy="5130122"/>
          </a:xfrm>
          <a:prstGeom prst="rect">
            <a:avLst/>
          </a:prstGeom>
          <a:noFill/>
        </p:spPr>
        <p:txBody>
          <a:bodyPr wrap="square" rtlCol="0">
            <a:spAutoFit/>
          </a:bodyPr>
          <a:lstStyle/>
          <a:p>
            <a:pPr algn="ctr">
              <a:lnSpc>
                <a:spcPct val="107000"/>
              </a:lnSpc>
              <a:spcAft>
                <a:spcPts val="800"/>
              </a:spcAft>
            </a:pPr>
            <a:r>
              <a:rPr lang="en-GB" sz="1050" i="1" u="sng" dirty="0">
                <a:effectLst/>
                <a:latin typeface="Calibri" panose="020F0502020204030204" pitchFamily="34" charset="0"/>
                <a:ea typeface="Calibri" panose="020F0502020204030204" pitchFamily="34" charset="0"/>
                <a:cs typeface="Calibri" panose="020F0502020204030204" pitchFamily="34" charset="0"/>
              </a:rPr>
              <a:t>Key Targets are highlighted in red</a:t>
            </a:r>
            <a:r>
              <a:rPr lang="en-GB" sz="1050" dirty="0">
                <a:effectLst/>
                <a:latin typeface="Calibri" panose="020F0502020204030204" pitchFamily="34" charset="0"/>
                <a:ea typeface="Calibri" panose="020F0502020204030204" pitchFamily="34" charset="0"/>
                <a:cs typeface="Calibri" panose="020F0502020204030204" pitchFamily="34" charset="0"/>
              </a:rPr>
              <a:t> – these targets should be delivered first within each unit of work and children should not progress beyond these targets within each unit of work until they are secure. All targets in EYFS are key targets and form the foundations for future learning.  Children have the opportunity to revisit targets either as starters or woven into continuous provision throughout the year.  Some children will need targeted interventions to secure a target – this will be decided during pupil progress meetings and actioned as appropriate.</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Order of delivery</a:t>
            </a:r>
            <a:r>
              <a:rPr lang="en-GB" sz="1050" dirty="0">
                <a:effectLst/>
                <a:latin typeface="Calibri" panose="020F0502020204030204" pitchFamily="34" charset="0"/>
                <a:ea typeface="Calibri" panose="020F0502020204030204" pitchFamily="34" charset="0"/>
                <a:cs typeface="Calibri" panose="020F0502020204030204" pitchFamily="34" charset="0"/>
              </a:rPr>
              <a:t> – targets have been placed in a suggested order of delivery; however, class teachers should use their professional judgement and discuss the order of delivery and/or the number of lessons that should be dedicated to each learning objective with the maths coordinator/SLT members, if needed.  </a:t>
            </a:r>
            <a:r>
              <a:rPr lang="en-GB" sz="1050" b="1" dirty="0">
                <a:effectLst/>
                <a:latin typeface="Calibri" panose="020F0502020204030204" pitchFamily="34" charset="0"/>
                <a:ea typeface="Calibri" panose="020F0502020204030204" pitchFamily="34" charset="0"/>
                <a:cs typeface="Calibri" panose="020F0502020204030204" pitchFamily="34" charset="0"/>
              </a:rPr>
              <a:t>Depending on the needs of the cohort, some targets may need more/ less weeks devoted to the learning.  Teachers make these adjustments according to the needs of the cohort.  Children in nursery attending various sessions so an objective is taught for a week so they can access it whether they attend full time or part time.  Children are then taught in groups based on the sessions they attend to extend their learning.  </a:t>
            </a:r>
            <a:br>
              <a:rPr lang="en-GB" sz="1050" b="1"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Teaching some objectives through regular practice</a:t>
            </a:r>
            <a:r>
              <a:rPr lang="en-GB" sz="1050" dirty="0">
                <a:effectLst/>
                <a:latin typeface="Calibri" panose="020F0502020204030204" pitchFamily="34" charset="0"/>
                <a:ea typeface="Calibri" panose="020F0502020204030204" pitchFamily="34" charset="0"/>
                <a:cs typeface="Calibri" panose="020F0502020204030204" pitchFamily="34" charset="0"/>
              </a:rPr>
              <a:t> – some targets/learning objectives may not need their own lesson for delivery </a:t>
            </a:r>
            <a:r>
              <a:rPr lang="en-GB" sz="1050" b="1" dirty="0">
                <a:effectLst/>
                <a:latin typeface="Calibri" panose="020F0502020204030204" pitchFamily="34" charset="0"/>
                <a:ea typeface="Calibri" panose="020F0502020204030204" pitchFamily="34" charset="0"/>
                <a:cs typeface="Calibri" panose="020F0502020204030204" pitchFamily="34" charset="0"/>
              </a:rPr>
              <a:t>(e.g. subitising). </a:t>
            </a:r>
            <a:r>
              <a:rPr lang="en-GB" sz="1050" dirty="0">
                <a:effectLst/>
                <a:latin typeface="Calibri" panose="020F0502020204030204" pitchFamily="34" charset="0"/>
                <a:ea typeface="Calibri" panose="020F0502020204030204" pitchFamily="34" charset="0"/>
                <a:cs typeface="Calibri" panose="020F0502020204030204" pitchFamily="34" charset="0"/>
              </a:rPr>
              <a:t>Teachers should use their professional judgement when deciding how many lessons should be dedicated to each learning objective. Teachers may decide that </a:t>
            </a:r>
            <a:r>
              <a:rPr lang="en-GB" sz="1050" b="1" dirty="0">
                <a:effectLst/>
                <a:latin typeface="Calibri" panose="020F0502020204030204" pitchFamily="34" charset="0"/>
                <a:ea typeface="Calibri" panose="020F0502020204030204" pitchFamily="34" charset="0"/>
                <a:cs typeface="Calibri" panose="020F0502020204030204" pitchFamily="34" charset="0"/>
              </a:rPr>
              <a:t>subitising</a:t>
            </a:r>
            <a:r>
              <a:rPr lang="en-GB" sz="1050" dirty="0">
                <a:effectLst/>
                <a:latin typeface="Calibri" panose="020F0502020204030204" pitchFamily="34" charset="0"/>
                <a:ea typeface="Calibri" panose="020F0502020204030204" pitchFamily="34" charset="0"/>
                <a:cs typeface="Calibri" panose="020F0502020204030204" pitchFamily="34" charset="0"/>
              </a:rPr>
              <a:t> is something that will be incorporated into most of their teaching inputs throughout the year and that additional lessons could be used for the delivery of more essential targets. Class teachers to discuss which targets may not need their own lesson for delivery with maths coordinator/SLT members; however, all key targets must have their own dedicated lessons for delivery.</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Children working below age-related expectations</a:t>
            </a:r>
            <a:r>
              <a:rPr lang="en-GB" sz="1050" dirty="0">
                <a:effectLst/>
                <a:latin typeface="Calibri" panose="020F0502020204030204" pitchFamily="34" charset="0"/>
                <a:ea typeface="Calibri" panose="020F0502020204030204" pitchFamily="34" charset="0"/>
                <a:cs typeface="Calibri" panose="020F0502020204030204" pitchFamily="34" charset="0"/>
              </a:rPr>
              <a:t> – Children working below ARE will focus on the Prime areas of learning and once these are secured they will be ready to move on to learning in specific areas.  Children will continue to be able to access maths in continuous provision with support as well as accessing maths through nursery rhymes.</a:t>
            </a:r>
          </a:p>
          <a:p>
            <a:pPr algn="ctr">
              <a:lnSpc>
                <a:spcPct val="107000"/>
              </a:lnSpc>
              <a:spcAft>
                <a:spcPts val="800"/>
              </a:spcAft>
            </a:pP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Re-capping and consolidating targets from previous year groups</a:t>
            </a:r>
            <a:r>
              <a:rPr lang="en-GB" sz="1050" dirty="0">
                <a:effectLst/>
                <a:latin typeface="Calibri" panose="020F0502020204030204" pitchFamily="34" charset="0"/>
                <a:ea typeface="Calibri" panose="020F0502020204030204" pitchFamily="34" charset="0"/>
                <a:cs typeface="Calibri" panose="020F0502020204030204" pitchFamily="34" charset="0"/>
              </a:rPr>
              <a:t> – as part of ongoing and good practice across all year groups, all teachers should re-cap learning objectives from the previous year group as part of their success criteria in one or more of their lessons (e.g. Year 6 lessons should re-cap multiplying 4-digit numbers by a 1-digit number before progressing children onto multiplying numbers with up to 4 digits by 2-digit numbers.) A one-size-fits-all approach is nearly impossible to achieve but gaps in learning for a vast majority of pupils working at age-related expectations should be addressed and secured across all year groups if every year group does this well.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Adapting weeks to suit each academic year </a:t>
            </a:r>
            <a:r>
              <a:rPr lang="en-GB" sz="1050" i="1" dirty="0">
                <a:effectLst/>
                <a:latin typeface="Calibri" panose="020F0502020204030204" pitchFamily="34" charset="0"/>
                <a:ea typeface="Calibri" panose="020F0502020204030204" pitchFamily="34" charset="0"/>
                <a:cs typeface="Calibri" panose="020F0502020204030204" pitchFamily="34" charset="0"/>
              </a:rPr>
              <a:t>– </a:t>
            </a:r>
            <a:r>
              <a:rPr lang="en-GB" sz="1050" dirty="0">
                <a:effectLst/>
                <a:latin typeface="Calibri" panose="020F0502020204030204" pitchFamily="34" charset="0"/>
                <a:ea typeface="Calibri" panose="020F0502020204030204" pitchFamily="34" charset="0"/>
                <a:cs typeface="Calibri" panose="020F0502020204030204" pitchFamily="34" charset="0"/>
              </a:rPr>
              <a:t>the number of weeks in each academic year may slightly change (e.g. autumn term may have 15 weeks instead of 14 weeks in some academic years). Class teachers should adapt the overviews accordingly depending on the length of each term and discuss and agree this with the maths coordinator or SLT members if needed.</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Retention of learning</a:t>
            </a:r>
            <a:r>
              <a:rPr lang="en-GB" sz="1050" i="1" dirty="0">
                <a:effectLst/>
                <a:latin typeface="Calibri" panose="020F0502020204030204" pitchFamily="34" charset="0"/>
                <a:ea typeface="Calibri" panose="020F0502020204030204" pitchFamily="34" charset="0"/>
                <a:cs typeface="Calibri" panose="020F0502020204030204" pitchFamily="34" charset="0"/>
              </a:rPr>
              <a:t> – </a:t>
            </a:r>
            <a:r>
              <a:rPr lang="en-GB" sz="1050" dirty="0">
                <a:effectLst/>
                <a:latin typeface="Calibri" panose="020F0502020204030204" pitchFamily="34" charset="0"/>
                <a:ea typeface="Calibri" panose="020F0502020204030204" pitchFamily="34" charset="0"/>
                <a:cs typeface="Calibri" panose="020F0502020204030204" pitchFamily="34" charset="0"/>
              </a:rPr>
              <a:t>Recall and retrieval practice is built into weekly lessons as well as continuous provision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050" b="1" u="sng" dirty="0">
                <a:effectLst/>
                <a:latin typeface="Calibri" panose="020F0502020204030204" pitchFamily="34" charset="0"/>
                <a:ea typeface="Calibri" panose="020F0502020204030204" pitchFamily="34" charset="0"/>
                <a:cs typeface="Calibri" panose="020F0502020204030204" pitchFamily="34" charset="0"/>
              </a:rPr>
              <a:t>The aim of the curriculum design is to ensure that every child, or nearly every child, progresses into the next year group with all of the key targets attached to their year group secure. This will ensure that children can access maths lessons being delivered in the following academic year.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DE4F611E-E2F7-21F6-18C1-16ABB5AE4166}"/>
              </a:ext>
            </a:extLst>
          </p:cNvPr>
          <p:cNvSpPr/>
          <p:nvPr/>
        </p:nvSpPr>
        <p:spPr>
          <a:xfrm>
            <a:off x="1666773" y="123290"/>
            <a:ext cx="8858451" cy="769441"/>
          </a:xfrm>
          <a:prstGeom prst="rect">
            <a:avLst/>
          </a:prstGeom>
          <a:noFill/>
        </p:spPr>
        <p:txBody>
          <a:bodyPr wrap="none" lIns="91440" tIns="45720" rIns="91440" bIns="45720">
            <a:spAutoFit/>
          </a:bodyPr>
          <a:lstStyle/>
          <a:p>
            <a:pPr algn="ctr"/>
            <a:r>
              <a:rPr lang="en-US" sz="4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Mathematics long term plan – Year N</a:t>
            </a:r>
            <a:endPar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2" name="Picture 1">
            <a:extLst>
              <a:ext uri="{FF2B5EF4-FFF2-40B4-BE49-F238E27FC236}">
                <a16:creationId xmlns:a16="http://schemas.microsoft.com/office/drawing/2014/main" id="{22ED8F18-2E67-CDA3-E789-967CB42945A4}"/>
              </a:ext>
            </a:extLst>
          </p:cNvPr>
          <p:cNvPicPr>
            <a:picLocks noChangeAspect="1"/>
          </p:cNvPicPr>
          <p:nvPr/>
        </p:nvPicPr>
        <p:blipFill>
          <a:blip r:embed="rId2"/>
          <a:stretch>
            <a:fillRect/>
          </a:stretch>
        </p:blipFill>
        <p:spPr>
          <a:xfrm>
            <a:off x="11143397" y="0"/>
            <a:ext cx="1048603" cy="1048603"/>
          </a:xfrm>
          <a:prstGeom prst="rect">
            <a:avLst/>
          </a:prstGeom>
        </p:spPr>
      </p:pic>
    </p:spTree>
    <p:extLst>
      <p:ext uri="{BB962C8B-B14F-4D97-AF65-F5344CB8AC3E}">
        <p14:creationId xmlns:p14="http://schemas.microsoft.com/office/powerpoint/2010/main" val="1524113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6D667540-9D86-9A40-F12E-A4F7F7F2540F}"/>
              </a:ext>
            </a:extLst>
          </p:cNvPr>
          <p:cNvGraphicFramePr>
            <a:graphicFrameLocks noGrp="1"/>
          </p:cNvGraphicFramePr>
          <p:nvPr>
            <p:extLst>
              <p:ext uri="{D42A27DB-BD31-4B8C-83A1-F6EECF244321}">
                <p14:modId xmlns:p14="http://schemas.microsoft.com/office/powerpoint/2010/main" val="561999273"/>
              </p:ext>
            </p:extLst>
          </p:nvPr>
        </p:nvGraphicFramePr>
        <p:xfrm>
          <a:off x="0" y="1088254"/>
          <a:ext cx="12192000" cy="5960318"/>
        </p:xfrm>
        <a:graphic>
          <a:graphicData uri="http://schemas.openxmlformats.org/drawingml/2006/table">
            <a:tbl>
              <a:tblPr firstRow="1" bandRow="1">
                <a:tableStyleId>{5C22544A-7EE6-4342-B048-85BDC9FD1C3A}</a:tableStyleId>
              </a:tblPr>
              <a:tblGrid>
                <a:gridCol w="2587568">
                  <a:extLst>
                    <a:ext uri="{9D8B030D-6E8A-4147-A177-3AD203B41FA5}">
                      <a16:colId xmlns:a16="http://schemas.microsoft.com/office/drawing/2014/main" val="4053537149"/>
                    </a:ext>
                  </a:extLst>
                </a:gridCol>
                <a:gridCol w="2078700">
                  <a:extLst>
                    <a:ext uri="{9D8B030D-6E8A-4147-A177-3AD203B41FA5}">
                      <a16:colId xmlns:a16="http://schemas.microsoft.com/office/drawing/2014/main" val="682970705"/>
                    </a:ext>
                  </a:extLst>
                </a:gridCol>
                <a:gridCol w="1677971">
                  <a:extLst>
                    <a:ext uri="{9D8B030D-6E8A-4147-A177-3AD203B41FA5}">
                      <a16:colId xmlns:a16="http://schemas.microsoft.com/office/drawing/2014/main" val="2065510828"/>
                    </a:ext>
                  </a:extLst>
                </a:gridCol>
                <a:gridCol w="1781666">
                  <a:extLst>
                    <a:ext uri="{9D8B030D-6E8A-4147-A177-3AD203B41FA5}">
                      <a16:colId xmlns:a16="http://schemas.microsoft.com/office/drawing/2014/main" val="1917719517"/>
                    </a:ext>
                  </a:extLst>
                </a:gridCol>
                <a:gridCol w="2324381">
                  <a:extLst>
                    <a:ext uri="{9D8B030D-6E8A-4147-A177-3AD203B41FA5}">
                      <a16:colId xmlns:a16="http://schemas.microsoft.com/office/drawing/2014/main" val="273195916"/>
                    </a:ext>
                  </a:extLst>
                </a:gridCol>
                <a:gridCol w="1741714">
                  <a:extLst>
                    <a:ext uri="{9D8B030D-6E8A-4147-A177-3AD203B41FA5}">
                      <a16:colId xmlns:a16="http://schemas.microsoft.com/office/drawing/2014/main" val="470344126"/>
                    </a:ext>
                  </a:extLst>
                </a:gridCol>
              </a:tblGrid>
              <a:tr h="826767">
                <a:tc>
                  <a:txBody>
                    <a:bodyPr/>
                    <a:lstStyle/>
                    <a:p>
                      <a:pPr algn="ctr"/>
                      <a:r>
                        <a:rPr lang="en-GB" sz="1600" b="1" u="sng" dirty="0">
                          <a:solidFill>
                            <a:schemeClr val="tx1"/>
                          </a:solidFill>
                        </a:rPr>
                        <a:t>Autumn 1</a:t>
                      </a:r>
                      <a:r>
                        <a:rPr lang="en-GB" sz="1600" b="1" u="sng">
                          <a:solidFill>
                            <a:schemeClr val="tx1"/>
                          </a:solidFill>
                        </a:rPr>
                        <a:t/>
                      </a:r>
                      <a:br>
                        <a:rPr lang="en-GB" sz="1600" b="1" u="sng">
                          <a:solidFill>
                            <a:schemeClr val="tx1"/>
                          </a:solidFill>
                        </a:rPr>
                      </a:br>
                      <a:endParaRPr lang="en-GB" sz="1600" b="1" dirty="0">
                        <a:solidFill>
                          <a:schemeClr val="tx1"/>
                        </a:solidFill>
                      </a:endParaRPr>
                    </a:p>
                  </a:txBody>
                  <a:tcPr>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16200000" scaled="1"/>
                      <a:tileRect/>
                    </a:gradFill>
                  </a:tcPr>
                </a:tc>
                <a:tc>
                  <a:txBody>
                    <a:bodyPr/>
                    <a:lstStyle/>
                    <a:p>
                      <a:pPr algn="ctr"/>
                      <a:r>
                        <a:rPr lang="en-GB" sz="1600" u="sng" dirty="0">
                          <a:solidFill>
                            <a:schemeClr val="tx1"/>
                          </a:solidFill>
                        </a:rPr>
                        <a:t>Autumn 2</a:t>
                      </a:r>
                    </a:p>
                  </a:txBody>
                  <a:tcPr>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16200000" scaled="1"/>
                      <a:tileRect/>
                    </a:gradFill>
                  </a:tcPr>
                </a:tc>
                <a:tc>
                  <a:txBody>
                    <a:bodyPr/>
                    <a:lstStyle/>
                    <a:p>
                      <a:pPr algn="ctr"/>
                      <a:r>
                        <a:rPr lang="en-GB" sz="1200" u="none" dirty="0">
                          <a:solidFill>
                            <a:schemeClr val="tx1"/>
                          </a:solidFill>
                        </a:rPr>
                        <a:t>Spring 1</a:t>
                      </a:r>
                    </a:p>
                  </a:txBody>
                  <a:tcPr>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u="sng" dirty="0">
                          <a:solidFill>
                            <a:schemeClr val="tx1"/>
                          </a:solidFill>
                        </a:rPr>
                        <a:t>Spring 2</a:t>
                      </a:r>
                      <a:br>
                        <a:rPr lang="en-GB" sz="1600" b="1" u="sng" dirty="0">
                          <a:solidFill>
                            <a:schemeClr val="tx1"/>
                          </a:solidFill>
                        </a:rPr>
                      </a:br>
                      <a:endParaRPr lang="en-GB" sz="1600" b="1" dirty="0">
                        <a:solidFill>
                          <a:schemeClr val="tx1"/>
                        </a:solidFill>
                      </a:endParaRPr>
                    </a:p>
                  </a:txBody>
                  <a:tcPr>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16200000" scaled="1"/>
                      <a:tileRect/>
                    </a:gradFill>
                  </a:tcPr>
                </a:tc>
                <a:tc>
                  <a:txBody>
                    <a:bodyPr/>
                    <a:lstStyle/>
                    <a:p>
                      <a:pPr algn="ctr"/>
                      <a:r>
                        <a:rPr lang="en-GB" sz="1600" u="sng" dirty="0">
                          <a:solidFill>
                            <a:schemeClr val="tx1"/>
                          </a:solidFill>
                        </a:rPr>
                        <a:t>Summer 1</a:t>
                      </a:r>
                    </a:p>
                  </a:txBody>
                  <a:tcPr>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16200000" scaled="1"/>
                      <a:tileRect/>
                    </a:gradFill>
                  </a:tcPr>
                </a:tc>
                <a:tc>
                  <a:txBody>
                    <a:bodyPr/>
                    <a:lstStyle/>
                    <a:p>
                      <a:pPr algn="ctr"/>
                      <a:r>
                        <a:rPr lang="en-GB" sz="1600" u="sng" dirty="0">
                          <a:solidFill>
                            <a:schemeClr val="tx1"/>
                          </a:solidFill>
                        </a:rPr>
                        <a:t>Summer 2</a:t>
                      </a:r>
                    </a:p>
                  </a:txBody>
                  <a:tcPr>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16200000" scaled="1"/>
                      <a:tileRect/>
                    </a:gradFill>
                  </a:tcPr>
                </a:tc>
                <a:extLst>
                  <a:ext uri="{0D108BD9-81ED-4DB2-BD59-A6C34878D82A}">
                    <a16:rowId xmlns:a16="http://schemas.microsoft.com/office/drawing/2014/main" val="926674114"/>
                  </a:ext>
                </a:extLst>
              </a:tr>
              <a:tr h="5133551">
                <a:tc>
                  <a:txBody>
                    <a:bodyPr/>
                    <a:lstStyle/>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400" b="1" dirty="0">
                          <a:solidFill>
                            <a:srgbClr val="FF0000"/>
                          </a:solidFill>
                        </a:rPr>
                        <a:t>Home visits and baseline first, then:</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Colours:  children identify colours and say whether an object is that colour or not.  Children will be looking for patterns and understanding what is the same and what is different</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Matching:  children make comparisons between objects looking at colour, shape and size. </a:t>
                      </a:r>
                    </a:p>
                    <a:p>
                      <a:pPr marL="628650" marR="0" lvl="1"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Ask:  What do you notice?  Guess the rule.</a:t>
                      </a:r>
                    </a:p>
                  </a:txBody>
                  <a:tcPr marL="114300" marR="11430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tc>
                  <a:txBody>
                    <a:bodyPr/>
                    <a:lstStyle/>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-Number 1: Subitising, counting and recognising the numeral</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Number 2 – Subitising, dice pattern, random pattern, different sized items, counting and recognising the numeral</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Pattern:  Extend AB colour patterns, Extend AB outdoor patterns; AB movement patterns; Fix my pattern</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Consolidation/ assessment</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114300" marR="11430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tc>
                  <a:txBody>
                    <a:bodyPr/>
                    <a:lstStyle/>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US" sz="1000" dirty="0">
                          <a:solidFill>
                            <a:srgbClr val="FF0000"/>
                          </a:solidFill>
                        </a:rPr>
                        <a:t>Number 3 – </a:t>
                      </a:r>
                      <a:r>
                        <a:rPr lang="en-US" sz="1000" dirty="0" err="1">
                          <a:solidFill>
                            <a:srgbClr val="FF0000"/>
                          </a:solidFill>
                        </a:rPr>
                        <a:t>Subitising</a:t>
                      </a:r>
                      <a:r>
                        <a:rPr lang="en-US" sz="1000" dirty="0">
                          <a:solidFill>
                            <a:srgbClr val="FF0000"/>
                          </a:solidFill>
                        </a:rPr>
                        <a:t>, 1:1 counting, recognizing the numeral, triangles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US" sz="1000" dirty="0">
                          <a:solidFill>
                            <a:srgbClr val="FF0000"/>
                          </a:solidFill>
                        </a:rPr>
                        <a:t>Number 4 – 1:1 counting, squares/rectangles; composition of 4</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US" sz="1000" dirty="0">
                          <a:solidFill>
                            <a:srgbClr val="FF0000"/>
                          </a:solidFill>
                        </a:rPr>
                        <a:t>Number 5 – 1:1 counting, composition of 5</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US" sz="1000" dirty="0">
                          <a:solidFill>
                            <a:srgbClr val="FF0000"/>
                          </a:solidFill>
                        </a:rPr>
                        <a:t>Consolidate 1-5</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endParaRPr lang="en-US" sz="1000" dirty="0"/>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000" dirty="0"/>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000" dirty="0"/>
                    </a:p>
                  </a:txBody>
                  <a:tcPr marL="114300" marR="114300" marT="0" marB="0">
                    <a:gradFill flip="none" rotWithShape="1">
                      <a:gsLst>
                        <a:gs pos="0">
                          <a:srgbClr val="FF5050">
                            <a:tint val="66000"/>
                            <a:satMod val="160000"/>
                          </a:srgbClr>
                        </a:gs>
                        <a:gs pos="50000">
                          <a:srgbClr val="FF5050">
                            <a:tint val="44500"/>
                            <a:satMod val="160000"/>
                          </a:srgbClr>
                        </a:gs>
                        <a:gs pos="100000">
                          <a:srgbClr val="FF5050">
                            <a:tint val="23500"/>
                            <a:satMod val="160000"/>
                          </a:srgbClr>
                        </a:gs>
                      </a:gsLst>
                      <a:lin ang="16200000" scaled="1"/>
                      <a:tileRect/>
                    </a:gra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000" b="1" dirty="0">
                          <a:solidFill>
                            <a:srgbClr val="FF0000"/>
                          </a:solidFill>
                        </a:rPr>
                        <a:t>-Number 6: introduce 10 frame</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Height and length: tall and short, Long and short; tall/long and short</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Mass/ weight – relate to books 3 Little Pigs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Capacity</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Consolidation</a:t>
                      </a:r>
                      <a:endParaRPr lang="en-GB" sz="1000" dirty="0"/>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000" dirty="0"/>
                    </a:p>
                  </a:txBody>
                  <a:tcPr marL="114300" marR="11430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000" b="1" dirty="0">
                          <a:solidFill>
                            <a:srgbClr val="FF0000"/>
                          </a:solidFill>
                        </a:rPr>
                        <a:t>-Sequencing </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Positional language</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More than/fewer than</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Shape – 2D + Revisit pattern from Autumn</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Shape 3D + revisit pattern from Autumn</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Consolidation – More than/fewer; one more and one less</a:t>
                      </a:r>
                      <a:endParaRPr lang="en-US" sz="1000" dirty="0"/>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000" dirty="0"/>
                    </a:p>
                  </a:txBody>
                  <a:tcPr marL="114300" marR="11430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tc>
                  <a:txBody>
                    <a:bodyPr/>
                    <a:lstStyle/>
                    <a:p>
                      <a:pPr algn="l">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 - </a:t>
                      </a: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Number composition 1-5 revision</a:t>
                      </a:r>
                    </a:p>
                    <a:p>
                      <a:pPr marL="171450" indent="-171450" algn="l">
                        <a:lnSpc>
                          <a:spcPct val="107000"/>
                        </a:lnSpc>
                        <a:spcAft>
                          <a:spcPts val="800"/>
                        </a:spcAft>
                        <a:buFontTx/>
                        <a:buChar char="-"/>
                      </a:pP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What comes after?</a:t>
                      </a:r>
                    </a:p>
                    <a:p>
                      <a:pPr marL="171450" indent="-171450" algn="l">
                        <a:lnSpc>
                          <a:spcPct val="107000"/>
                        </a:lnSpc>
                        <a:spcAft>
                          <a:spcPts val="800"/>
                        </a:spcAft>
                        <a:buFontTx/>
                        <a:buChar char="-"/>
                      </a:pP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What comes before?</a:t>
                      </a:r>
                    </a:p>
                    <a:p>
                      <a:pPr marL="171450" indent="-171450" algn="l">
                        <a:lnSpc>
                          <a:spcPct val="107000"/>
                        </a:lnSpc>
                        <a:spcAft>
                          <a:spcPts val="800"/>
                        </a:spcAft>
                        <a:buFontTx/>
                        <a:buChar char="-"/>
                      </a:pP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Numbers to 5</a:t>
                      </a:r>
                    </a:p>
                    <a:p>
                      <a:pPr marL="171450" indent="-171450" algn="l">
                        <a:lnSpc>
                          <a:spcPct val="107000"/>
                        </a:lnSpc>
                        <a:spcAft>
                          <a:spcPts val="800"/>
                        </a:spcAft>
                        <a:buFontTx/>
                        <a:buChar char="-"/>
                      </a:pP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Consolidation/assessment/ catch up</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Assessments will  take place during the final weeks – Any children who have missed a chunk of learning will have that as a focus for their next steps in these weeks</a:t>
                      </a:r>
                      <a:endParaRPr lang="en-GB"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gn="l">
                        <a:lnSpc>
                          <a:spcPct val="107000"/>
                        </a:lnSpc>
                        <a:spcAft>
                          <a:spcPts val="800"/>
                        </a:spcAft>
                        <a:buFontTx/>
                        <a:buChar char="-"/>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extLst>
                  <a:ext uri="{0D108BD9-81ED-4DB2-BD59-A6C34878D82A}">
                    <a16:rowId xmlns:a16="http://schemas.microsoft.com/office/drawing/2014/main" val="3689374176"/>
                  </a:ext>
                </a:extLst>
              </a:tr>
            </a:tbl>
          </a:graphicData>
        </a:graphic>
      </p:graphicFrame>
      <p:sp>
        <p:nvSpPr>
          <p:cNvPr id="3" name="Rectangle 2">
            <a:extLst>
              <a:ext uri="{FF2B5EF4-FFF2-40B4-BE49-F238E27FC236}">
                <a16:creationId xmlns:a16="http://schemas.microsoft.com/office/drawing/2014/main" id="{A02A35AE-820B-FBDF-F4B5-AB294315865B}"/>
              </a:ext>
            </a:extLst>
          </p:cNvPr>
          <p:cNvSpPr/>
          <p:nvPr/>
        </p:nvSpPr>
        <p:spPr>
          <a:xfrm>
            <a:off x="3254006" y="206066"/>
            <a:ext cx="5683992" cy="769441"/>
          </a:xfrm>
          <a:prstGeom prst="rect">
            <a:avLst/>
          </a:prstGeom>
          <a:noFill/>
        </p:spPr>
        <p:txBody>
          <a:bodyPr wrap="none" lIns="91440" tIns="45720" rIns="91440" bIns="45720">
            <a:spAutoFit/>
          </a:bodyPr>
          <a:lstStyle/>
          <a:p>
            <a:pPr algn="ctr"/>
            <a:r>
              <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Year </a:t>
            </a:r>
            <a:r>
              <a:rPr lang="en-US" sz="4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a:t>
            </a:r>
            <a:r>
              <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Yearly overview</a:t>
            </a:r>
          </a:p>
        </p:txBody>
      </p:sp>
      <p:pic>
        <p:nvPicPr>
          <p:cNvPr id="6" name="Picture 5">
            <a:extLst>
              <a:ext uri="{FF2B5EF4-FFF2-40B4-BE49-F238E27FC236}">
                <a16:creationId xmlns:a16="http://schemas.microsoft.com/office/drawing/2014/main" id="{F1C11F29-721F-795E-FEE6-D0F4CB711D3B}"/>
              </a:ext>
            </a:extLst>
          </p:cNvPr>
          <p:cNvPicPr>
            <a:picLocks noChangeAspect="1"/>
          </p:cNvPicPr>
          <p:nvPr/>
        </p:nvPicPr>
        <p:blipFill>
          <a:blip r:embed="rId2"/>
          <a:stretch>
            <a:fillRect/>
          </a:stretch>
        </p:blipFill>
        <p:spPr>
          <a:xfrm>
            <a:off x="11144638" y="-12528"/>
            <a:ext cx="799124" cy="799124"/>
          </a:xfrm>
          <a:prstGeom prst="rect">
            <a:avLst/>
          </a:prstGeom>
        </p:spPr>
      </p:pic>
    </p:spTree>
    <p:extLst>
      <p:ext uri="{BB962C8B-B14F-4D97-AF65-F5344CB8AC3E}">
        <p14:creationId xmlns:p14="http://schemas.microsoft.com/office/powerpoint/2010/main" val="25659442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664</TotalTime>
  <Words>955</Words>
  <Application>Microsoft Office PowerPoint</Application>
  <PresentationFormat>Widescreen</PresentationFormat>
  <Paragraphs>43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Parker</dc:creator>
  <cp:lastModifiedBy>Moya Whitehead</cp:lastModifiedBy>
  <cp:revision>58</cp:revision>
  <dcterms:created xsi:type="dcterms:W3CDTF">2022-09-09T15:40:50Z</dcterms:created>
  <dcterms:modified xsi:type="dcterms:W3CDTF">2024-02-12T12:25:20Z</dcterms:modified>
</cp:coreProperties>
</file>