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0" r:id="rId2"/>
    <p:sldId id="257" r:id="rId3"/>
    <p:sldId id="256" r:id="rId4"/>
    <p:sldId id="271" r:id="rId5"/>
    <p:sldId id="272" r:id="rId6"/>
    <p:sldId id="273" r:id="rId7"/>
    <p:sldId id="275" r:id="rId8"/>
    <p:sldId id="274" r:id="rId9"/>
    <p:sldId id="276" r:id="rId10"/>
    <p:sldId id="263"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9" d="100"/>
          <a:sy n="69" d="100"/>
        </p:scale>
        <p:origin x="564"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630C247-308C-47FC-998F-D68882E664A1}" type="datetimeFigureOut">
              <a:rPr lang="en-GB" smtClean="0"/>
              <a:t>06/11/2023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089580-AA38-4422-A123-E271EBEB144C}" type="slidenum">
              <a:rPr lang="en-GB" smtClean="0"/>
              <a:t>‹#›</a:t>
            </a:fld>
            <a:endParaRPr lang="en-GB"/>
          </a:p>
        </p:txBody>
      </p:sp>
    </p:spTree>
    <p:extLst>
      <p:ext uri="{BB962C8B-B14F-4D97-AF65-F5344CB8AC3E}">
        <p14:creationId xmlns:p14="http://schemas.microsoft.com/office/powerpoint/2010/main" val="34191241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630C247-308C-47FC-998F-D68882E664A1}" type="datetimeFigureOut">
              <a:rPr lang="en-GB" smtClean="0"/>
              <a:t>06/11/2023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089580-AA38-4422-A123-E271EBEB144C}" type="slidenum">
              <a:rPr lang="en-GB" smtClean="0"/>
              <a:t>‹#›</a:t>
            </a:fld>
            <a:endParaRPr lang="en-GB"/>
          </a:p>
        </p:txBody>
      </p:sp>
    </p:spTree>
    <p:extLst>
      <p:ext uri="{BB962C8B-B14F-4D97-AF65-F5344CB8AC3E}">
        <p14:creationId xmlns:p14="http://schemas.microsoft.com/office/powerpoint/2010/main" val="3716412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630C247-308C-47FC-998F-D68882E664A1}" type="datetimeFigureOut">
              <a:rPr lang="en-GB" smtClean="0"/>
              <a:t>06/11/2023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089580-AA38-4422-A123-E271EBEB144C}" type="slidenum">
              <a:rPr lang="en-GB" smtClean="0"/>
              <a:t>‹#›</a:t>
            </a:fld>
            <a:endParaRPr lang="en-GB"/>
          </a:p>
        </p:txBody>
      </p:sp>
    </p:spTree>
    <p:extLst>
      <p:ext uri="{BB962C8B-B14F-4D97-AF65-F5344CB8AC3E}">
        <p14:creationId xmlns:p14="http://schemas.microsoft.com/office/powerpoint/2010/main" val="2005498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630C247-308C-47FC-998F-D68882E664A1}" type="datetimeFigureOut">
              <a:rPr lang="en-GB" smtClean="0"/>
              <a:t>06/11/2023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089580-AA38-4422-A123-E271EBEB144C}" type="slidenum">
              <a:rPr lang="en-GB" smtClean="0"/>
              <a:t>‹#›</a:t>
            </a:fld>
            <a:endParaRPr lang="en-GB"/>
          </a:p>
        </p:txBody>
      </p:sp>
    </p:spTree>
    <p:extLst>
      <p:ext uri="{BB962C8B-B14F-4D97-AF65-F5344CB8AC3E}">
        <p14:creationId xmlns:p14="http://schemas.microsoft.com/office/powerpoint/2010/main" val="6766705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630C247-308C-47FC-998F-D68882E664A1}" type="datetimeFigureOut">
              <a:rPr lang="en-GB" smtClean="0"/>
              <a:t>06/11/2023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3089580-AA38-4422-A123-E271EBEB144C}" type="slidenum">
              <a:rPr lang="en-GB" smtClean="0"/>
              <a:t>‹#›</a:t>
            </a:fld>
            <a:endParaRPr lang="en-GB"/>
          </a:p>
        </p:txBody>
      </p:sp>
    </p:spTree>
    <p:extLst>
      <p:ext uri="{BB962C8B-B14F-4D97-AF65-F5344CB8AC3E}">
        <p14:creationId xmlns:p14="http://schemas.microsoft.com/office/powerpoint/2010/main" val="11529092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630C247-308C-47FC-998F-D68882E664A1}" type="datetimeFigureOut">
              <a:rPr lang="en-GB" smtClean="0"/>
              <a:t>06/11/2023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3089580-AA38-4422-A123-E271EBEB144C}" type="slidenum">
              <a:rPr lang="en-GB" smtClean="0"/>
              <a:t>‹#›</a:t>
            </a:fld>
            <a:endParaRPr lang="en-GB"/>
          </a:p>
        </p:txBody>
      </p:sp>
    </p:spTree>
    <p:extLst>
      <p:ext uri="{BB962C8B-B14F-4D97-AF65-F5344CB8AC3E}">
        <p14:creationId xmlns:p14="http://schemas.microsoft.com/office/powerpoint/2010/main" val="5894147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30C247-308C-47FC-998F-D68882E664A1}" type="datetimeFigureOut">
              <a:rPr lang="en-GB" smtClean="0"/>
              <a:t>06/11/2023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3089580-AA38-4422-A123-E271EBEB144C}" type="slidenum">
              <a:rPr lang="en-GB" smtClean="0"/>
              <a:t>‹#›</a:t>
            </a:fld>
            <a:endParaRPr lang="en-GB"/>
          </a:p>
        </p:txBody>
      </p:sp>
    </p:spTree>
    <p:extLst>
      <p:ext uri="{BB962C8B-B14F-4D97-AF65-F5344CB8AC3E}">
        <p14:creationId xmlns:p14="http://schemas.microsoft.com/office/powerpoint/2010/main" val="34934118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630C247-308C-47FC-998F-D68882E664A1}" type="datetimeFigureOut">
              <a:rPr lang="en-GB" smtClean="0"/>
              <a:t>06/11/2023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089580-AA38-4422-A123-E271EBEB144C}" type="slidenum">
              <a:rPr lang="en-GB" smtClean="0"/>
              <a:t>‹#›</a:t>
            </a:fld>
            <a:endParaRPr lang="en-GB"/>
          </a:p>
        </p:txBody>
      </p:sp>
    </p:spTree>
    <p:extLst>
      <p:ext uri="{BB962C8B-B14F-4D97-AF65-F5344CB8AC3E}">
        <p14:creationId xmlns:p14="http://schemas.microsoft.com/office/powerpoint/2010/main" val="24063372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630C247-308C-47FC-998F-D68882E664A1}" type="datetimeFigureOut">
              <a:rPr lang="en-GB" smtClean="0"/>
              <a:t>06/11/2023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089580-AA38-4422-A123-E271EBEB144C}" type="slidenum">
              <a:rPr lang="en-GB" smtClean="0"/>
              <a:t>‹#›</a:t>
            </a:fld>
            <a:endParaRPr lang="en-GB"/>
          </a:p>
        </p:txBody>
      </p:sp>
    </p:spTree>
    <p:extLst>
      <p:ext uri="{BB962C8B-B14F-4D97-AF65-F5344CB8AC3E}">
        <p14:creationId xmlns:p14="http://schemas.microsoft.com/office/powerpoint/2010/main" val="40937972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630C247-308C-47FC-998F-D68882E664A1}" type="datetimeFigureOut">
              <a:rPr lang="en-GB" smtClean="0"/>
              <a:t>06/11/2023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089580-AA38-4422-A123-E271EBEB144C}" type="slidenum">
              <a:rPr lang="en-GB" smtClean="0"/>
              <a:t>‹#›</a:t>
            </a:fld>
            <a:endParaRPr lang="en-GB"/>
          </a:p>
        </p:txBody>
      </p:sp>
    </p:spTree>
    <p:extLst>
      <p:ext uri="{BB962C8B-B14F-4D97-AF65-F5344CB8AC3E}">
        <p14:creationId xmlns:p14="http://schemas.microsoft.com/office/powerpoint/2010/main" val="16137159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630C247-308C-47FC-998F-D68882E664A1}" type="datetimeFigureOut">
              <a:rPr lang="en-GB" smtClean="0"/>
              <a:t>06/11/2023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089580-AA38-4422-A123-E271EBEB144C}" type="slidenum">
              <a:rPr lang="en-GB" smtClean="0"/>
              <a:t>‹#›</a:t>
            </a:fld>
            <a:endParaRPr lang="en-GB"/>
          </a:p>
        </p:txBody>
      </p:sp>
    </p:spTree>
    <p:extLst>
      <p:ext uri="{BB962C8B-B14F-4D97-AF65-F5344CB8AC3E}">
        <p14:creationId xmlns:p14="http://schemas.microsoft.com/office/powerpoint/2010/main" val="9971105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30C247-308C-47FC-998F-D68882E664A1}" type="datetimeFigureOut">
              <a:rPr lang="en-GB" smtClean="0"/>
              <a:t>06/11/2023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089580-AA38-4422-A123-E271EBEB144C}" type="slidenum">
              <a:rPr lang="en-GB" smtClean="0"/>
              <a:t>‹#›</a:t>
            </a:fld>
            <a:endParaRPr lang="en-GB"/>
          </a:p>
        </p:txBody>
      </p:sp>
    </p:spTree>
    <p:extLst>
      <p:ext uri="{BB962C8B-B14F-4D97-AF65-F5344CB8AC3E}">
        <p14:creationId xmlns:p14="http://schemas.microsoft.com/office/powerpoint/2010/main" val="9973689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hyperlink" Target="https://www.humandignitytrust.org/lgbt-the-law/map-of-criminalisation/"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740307"/>
          </a:xfrm>
          <a:prstGeom prst="rect">
            <a:avLst/>
          </a:prstGeom>
          <a:noFill/>
        </p:spPr>
        <p:txBody>
          <a:bodyPr wrap="square" lIns="91440" tIns="45720" rIns="91440" bIns="45720">
            <a:spAutoFit/>
          </a:bodyPr>
          <a:lstStyle/>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Lots of sensitive issues will be discussed during PSHE lessons this term. </a:t>
            </a:r>
          </a:p>
          <a:p>
            <a:pPr algn="ctr"/>
            <a:endParaRPr lang="en-US"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Remember that you can talk to an adult during the lesson or privately after the lesson if you want to. </a:t>
            </a:r>
          </a:p>
          <a:p>
            <a:pPr algn="ctr"/>
            <a:endParaRPr lang="en-US"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Your teacher or another adult. </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296562489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4862" y="167425"/>
            <a:ext cx="2160400"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solidFill>
                  <a:schemeClr val="accent2">
                    <a:lumMod val="40000"/>
                    <a:lumOff val="60000"/>
                  </a:schemeClr>
                </a:solidFill>
                <a:effectLst/>
              </a:rPr>
              <a:t>Starter</a:t>
            </a:r>
            <a:endParaRPr lang="en-US" sz="5400" b="1" cap="none" spc="0" dirty="0">
              <a:ln w="22225">
                <a:solidFill>
                  <a:schemeClr val="accent2"/>
                </a:solidFill>
                <a:prstDash val="solid"/>
              </a:ln>
              <a:solidFill>
                <a:schemeClr val="accent2">
                  <a:lumMod val="40000"/>
                  <a:lumOff val="60000"/>
                </a:schemeClr>
              </a:solidFill>
              <a:effectLst/>
            </a:endParaRPr>
          </a:p>
        </p:txBody>
      </p:sp>
      <p:sp>
        <p:nvSpPr>
          <p:cNvPr id="3" name="Rectangle 2"/>
          <p:cNvSpPr/>
          <p:nvPr/>
        </p:nvSpPr>
        <p:spPr>
          <a:xfrm>
            <a:off x="101240" y="2787031"/>
            <a:ext cx="11992021" cy="923330"/>
          </a:xfrm>
          <a:prstGeom prst="rect">
            <a:avLst/>
          </a:prstGeom>
          <a:noFill/>
        </p:spPr>
        <p:txBody>
          <a:bodyPr wrap="square" lIns="91440" tIns="45720" rIns="91440" bIns="45720">
            <a:spAutoFit/>
          </a:bodyPr>
          <a:lstStyle/>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Ground Rules – maturity expected today</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24409063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6214" y="632965"/>
            <a:ext cx="11655380" cy="2387600"/>
          </a:xfrm>
        </p:spPr>
        <p:txBody>
          <a:bodyPr>
            <a:normAutofit fontScale="90000"/>
          </a:bodyPr>
          <a:lstStyle/>
          <a:p>
            <a:r>
              <a:rPr lang="en-GB" b="1" dirty="0"/>
              <a:t>Learning Objective: About the difference between, and the terms associated with, sex, gender identity and sexual orientation</a:t>
            </a:r>
            <a:endParaRPr lang="en-GB" dirty="0"/>
          </a:p>
        </p:txBody>
      </p:sp>
      <p:sp>
        <p:nvSpPr>
          <p:cNvPr id="3" name="Subtitle 2"/>
          <p:cNvSpPr>
            <a:spLocks noGrp="1"/>
          </p:cNvSpPr>
          <p:nvPr>
            <p:ph type="subTitle" idx="1"/>
          </p:nvPr>
        </p:nvSpPr>
        <p:spPr>
          <a:xfrm>
            <a:off x="412124" y="3515934"/>
            <a:ext cx="11539470" cy="2794714"/>
          </a:xfrm>
        </p:spPr>
        <p:txBody>
          <a:bodyPr>
            <a:normAutofit lnSpcReduction="10000"/>
          </a:bodyPr>
          <a:lstStyle/>
          <a:p>
            <a:pPr marL="457200" indent="-457200">
              <a:buAutoNum type="arabicParenR"/>
            </a:pPr>
            <a:r>
              <a:rPr lang="en-GB" dirty="0" smtClean="0"/>
              <a:t>Understand </a:t>
            </a:r>
            <a:r>
              <a:rPr lang="en-GB" dirty="0"/>
              <a:t>the difference between sex, gender identity and sexual orientation </a:t>
            </a:r>
            <a:endParaRPr lang="en-GB" dirty="0" smtClean="0"/>
          </a:p>
          <a:p>
            <a:pPr marL="457200" indent="-457200">
              <a:buAutoNum type="arabicParenR"/>
            </a:pPr>
            <a:endParaRPr lang="en-GB" dirty="0"/>
          </a:p>
          <a:p>
            <a:r>
              <a:rPr lang="en-GB" dirty="0" smtClean="0"/>
              <a:t>2</a:t>
            </a:r>
            <a:r>
              <a:rPr lang="en-GB" dirty="0"/>
              <a:t>) Understand that sex is determined but individuals within the UK have the right to select their own gender identity and sexual orientation </a:t>
            </a:r>
            <a:endParaRPr lang="en-GB" dirty="0" smtClean="0"/>
          </a:p>
          <a:p>
            <a:endParaRPr lang="en-GB" dirty="0"/>
          </a:p>
          <a:p>
            <a:r>
              <a:rPr lang="en-GB" dirty="0" smtClean="0"/>
              <a:t>3</a:t>
            </a:r>
            <a:r>
              <a:rPr lang="en-GB" dirty="0"/>
              <a:t>) Understand terms associated with gender identity and sexual orientation e.g. heterosexual, homosexual and bisexual</a:t>
            </a:r>
          </a:p>
        </p:txBody>
      </p:sp>
    </p:spTree>
    <p:extLst>
      <p:ext uri="{BB962C8B-B14F-4D97-AF65-F5344CB8AC3E}">
        <p14:creationId xmlns:p14="http://schemas.microsoft.com/office/powerpoint/2010/main" val="5900482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65687" y="3475734"/>
            <a:ext cx="4860626" cy="923330"/>
          </a:xfrm>
          <a:prstGeom prst="rect">
            <a:avLst/>
          </a:prstGeom>
          <a:noFill/>
        </p:spPr>
        <p:txBody>
          <a:bodyPr wrap="none" lIns="91440" tIns="45720" rIns="91440" bIns="45720">
            <a:spAutoFit/>
          </a:bodyPr>
          <a:lstStyle/>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Gender identity</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3" name="Rectangle 2"/>
          <p:cNvSpPr/>
          <p:nvPr/>
        </p:nvSpPr>
        <p:spPr>
          <a:xfrm>
            <a:off x="0" y="4253240"/>
            <a:ext cx="12192000" cy="2585323"/>
          </a:xfrm>
          <a:prstGeom prst="rect">
            <a:avLst/>
          </a:prstGeom>
          <a:noFill/>
        </p:spPr>
        <p:txBody>
          <a:bodyPr wrap="square" lIns="91440" tIns="45720" rIns="91440" bIns="45720">
            <a:spAutoFit/>
          </a:bodyPr>
          <a:lstStyle/>
          <a:p>
            <a:pPr algn="ctr"/>
            <a: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An individual’s personal sens</a:t>
            </a:r>
            <a:r>
              <a:rPr lang="en-US" sz="5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e of having a particular gender e.g. whether they choose to identify as male or female</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7" name="Rectangle 6"/>
          <p:cNvSpPr/>
          <p:nvPr/>
        </p:nvSpPr>
        <p:spPr>
          <a:xfrm>
            <a:off x="5512956" y="1036235"/>
            <a:ext cx="1166088" cy="923330"/>
          </a:xfrm>
          <a:prstGeom prst="rect">
            <a:avLst/>
          </a:prstGeom>
          <a:noFill/>
        </p:spPr>
        <p:txBody>
          <a:bodyPr wrap="none" lIns="91440" tIns="45720" rIns="91440" bIns="45720">
            <a:spAutoFit/>
          </a:bodyPr>
          <a:lstStyle/>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Sex</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8" name="Rectangle 7"/>
          <p:cNvSpPr/>
          <p:nvPr/>
        </p:nvSpPr>
        <p:spPr>
          <a:xfrm>
            <a:off x="0" y="1867231"/>
            <a:ext cx="12192000" cy="1754326"/>
          </a:xfrm>
          <a:prstGeom prst="rect">
            <a:avLst/>
          </a:prstGeom>
          <a:noFill/>
        </p:spPr>
        <p:txBody>
          <a:bodyPr wrap="square" lIns="91440" tIns="45720" rIns="91440" bIns="45720">
            <a:spAutoFit/>
          </a:bodyPr>
          <a:lstStyle/>
          <a:p>
            <a:pPr algn="ctr"/>
            <a: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Whether somebody is biologically born as a male or a female.</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4" name="Rectangle 3"/>
          <p:cNvSpPr/>
          <p:nvPr/>
        </p:nvSpPr>
        <p:spPr>
          <a:xfrm>
            <a:off x="3465857" y="185817"/>
            <a:ext cx="5260286"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solidFill>
                  <a:schemeClr val="accent2">
                    <a:lumMod val="40000"/>
                    <a:lumOff val="60000"/>
                  </a:schemeClr>
                </a:solidFill>
                <a:effectLst/>
              </a:rPr>
              <a:t>Vocabulary Check</a:t>
            </a:r>
            <a:endParaRPr lang="en-US" sz="54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4199952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272681" y="8929"/>
            <a:ext cx="5260286"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solidFill>
                  <a:schemeClr val="accent2">
                    <a:lumMod val="40000"/>
                    <a:lumOff val="60000"/>
                  </a:schemeClr>
                </a:solidFill>
                <a:effectLst/>
              </a:rPr>
              <a:t>Vocabulary Check</a:t>
            </a:r>
            <a:endParaRPr lang="en-US" sz="5400" b="1" cap="none" spc="0" dirty="0">
              <a:ln w="22225">
                <a:solidFill>
                  <a:schemeClr val="accent2"/>
                </a:solidFill>
                <a:prstDash val="solid"/>
              </a:ln>
              <a:solidFill>
                <a:schemeClr val="accent2">
                  <a:lumMod val="40000"/>
                  <a:lumOff val="60000"/>
                </a:schemeClr>
              </a:solidFill>
              <a:effectLst/>
            </a:endParaRPr>
          </a:p>
        </p:txBody>
      </p:sp>
      <p:sp>
        <p:nvSpPr>
          <p:cNvPr id="7" name="Rectangle 6"/>
          <p:cNvSpPr/>
          <p:nvPr/>
        </p:nvSpPr>
        <p:spPr>
          <a:xfrm>
            <a:off x="3383685" y="1298014"/>
            <a:ext cx="5424627" cy="923330"/>
          </a:xfrm>
          <a:prstGeom prst="rect">
            <a:avLst/>
          </a:prstGeom>
          <a:noFill/>
        </p:spPr>
        <p:txBody>
          <a:bodyPr wrap="none" lIns="91440" tIns="45720" rIns="91440" bIns="45720">
            <a:spAutoFit/>
          </a:bodyPr>
          <a:lstStyle/>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Sexual orientation</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8" name="Rectangle 7"/>
          <p:cNvSpPr/>
          <p:nvPr/>
        </p:nvSpPr>
        <p:spPr>
          <a:xfrm>
            <a:off x="-1" y="2587099"/>
            <a:ext cx="12192000" cy="3416320"/>
          </a:xfrm>
          <a:prstGeom prst="rect">
            <a:avLst/>
          </a:prstGeom>
          <a:noFill/>
        </p:spPr>
        <p:txBody>
          <a:bodyPr wrap="square" lIns="91440" tIns="45720" rIns="91440" bIns="45720">
            <a:spAutoFit/>
          </a:bodyPr>
          <a:lstStyle/>
          <a:p>
            <a:pPr algn="ctr"/>
            <a: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A person’s identity in terms of the gender or genders that they are sexually attracted to</a:t>
            </a:r>
            <a:b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br>
            <a: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a:t>
            </a:r>
            <a:r>
              <a:rPr lang="en-US" sz="5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definition taken from Google</a:t>
            </a:r>
            <a: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3032224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69859" y="328411"/>
            <a:ext cx="9458359" cy="923330"/>
          </a:xfrm>
          <a:prstGeom prst="rect">
            <a:avLst/>
          </a:prstGeom>
          <a:noFill/>
        </p:spPr>
        <p:txBody>
          <a:bodyPr wrap="none" lIns="91440" tIns="45720" rIns="91440" bIns="45720">
            <a:spAutoFit/>
          </a:bodyPr>
          <a:lstStyle/>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What can be selected in the UK?</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3" name="Rectangle 2"/>
          <p:cNvSpPr/>
          <p:nvPr/>
        </p:nvSpPr>
        <p:spPr>
          <a:xfrm>
            <a:off x="3383686" y="1383233"/>
            <a:ext cx="5424627" cy="2585323"/>
          </a:xfrm>
          <a:prstGeom prst="rect">
            <a:avLst/>
          </a:prstGeom>
          <a:noFill/>
        </p:spPr>
        <p:txBody>
          <a:bodyPr wrap="none" lIns="91440" tIns="45720" rIns="91440" bIns="45720">
            <a:spAutoFit/>
          </a:bodyPr>
          <a:lstStyle/>
          <a:p>
            <a:pPr algn="ctr"/>
            <a: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Sex</a:t>
            </a:r>
          </a:p>
          <a:p>
            <a:pPr algn="ctr"/>
            <a:r>
              <a:rPr lang="en-US" sz="5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Gender identity</a:t>
            </a:r>
          </a:p>
          <a:p>
            <a:pPr algn="ctr"/>
            <a: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Sexual orientation</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4" name="Rectangle 3"/>
          <p:cNvSpPr/>
          <p:nvPr/>
        </p:nvSpPr>
        <p:spPr>
          <a:xfrm>
            <a:off x="0" y="4272677"/>
            <a:ext cx="12192000" cy="2585323"/>
          </a:xfrm>
          <a:prstGeom prst="rect">
            <a:avLst/>
          </a:prstGeom>
          <a:noFill/>
        </p:spPr>
        <p:txBody>
          <a:bodyPr wrap="square" lIns="91440" tIns="45720" rIns="91440" bIns="45720">
            <a:spAutoFit/>
          </a:bodyPr>
          <a:lstStyle/>
          <a:p>
            <a:pPr algn="ctr"/>
            <a:r>
              <a:rPr lang="en-US" sz="5400" b="1" cap="none" spc="0" dirty="0" smtClean="0">
                <a:ln w="22225">
                  <a:solidFill>
                    <a:schemeClr val="accent2"/>
                  </a:solidFill>
                  <a:prstDash val="solid"/>
                </a:ln>
                <a:solidFill>
                  <a:schemeClr val="accent2">
                    <a:lumMod val="40000"/>
                    <a:lumOff val="60000"/>
                  </a:schemeClr>
                </a:solidFill>
                <a:effectLst/>
              </a:rPr>
              <a:t>In the UK, people are allowed to select their own gender identity and sexual orientation. </a:t>
            </a:r>
            <a:endParaRPr lang="en-US" sz="54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1907101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65687" y="3475734"/>
            <a:ext cx="4860626" cy="923330"/>
          </a:xfrm>
          <a:prstGeom prst="rect">
            <a:avLst/>
          </a:prstGeom>
          <a:noFill/>
        </p:spPr>
        <p:txBody>
          <a:bodyPr wrap="none" lIns="91440" tIns="45720" rIns="91440" bIns="45720">
            <a:spAutoFit/>
          </a:bodyPr>
          <a:lstStyle/>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Gender identity</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3" name="Rectangle 2"/>
          <p:cNvSpPr/>
          <p:nvPr/>
        </p:nvSpPr>
        <p:spPr>
          <a:xfrm>
            <a:off x="0" y="4253240"/>
            <a:ext cx="12192000" cy="2585323"/>
          </a:xfrm>
          <a:prstGeom prst="rect">
            <a:avLst/>
          </a:prstGeom>
          <a:noFill/>
        </p:spPr>
        <p:txBody>
          <a:bodyPr wrap="square" lIns="91440" tIns="45720" rIns="91440" bIns="45720">
            <a:spAutoFit/>
          </a:bodyPr>
          <a:lstStyle/>
          <a:p>
            <a:pPr algn="ctr"/>
            <a: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An individual’s personal sens</a:t>
            </a:r>
            <a:r>
              <a:rPr lang="en-US" sz="5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e of having a particular gender e.g. whether they choose to identify as male or female</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7" name="Rectangle 6"/>
          <p:cNvSpPr/>
          <p:nvPr/>
        </p:nvSpPr>
        <p:spPr>
          <a:xfrm>
            <a:off x="5512956" y="1036235"/>
            <a:ext cx="1166088" cy="923330"/>
          </a:xfrm>
          <a:prstGeom prst="rect">
            <a:avLst/>
          </a:prstGeom>
          <a:noFill/>
        </p:spPr>
        <p:txBody>
          <a:bodyPr wrap="none" lIns="91440" tIns="45720" rIns="91440" bIns="45720">
            <a:spAutoFit/>
          </a:bodyPr>
          <a:lstStyle/>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Sex</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8" name="Rectangle 7"/>
          <p:cNvSpPr/>
          <p:nvPr/>
        </p:nvSpPr>
        <p:spPr>
          <a:xfrm>
            <a:off x="0" y="1867231"/>
            <a:ext cx="12192000" cy="1754326"/>
          </a:xfrm>
          <a:prstGeom prst="rect">
            <a:avLst/>
          </a:prstGeom>
          <a:noFill/>
        </p:spPr>
        <p:txBody>
          <a:bodyPr wrap="square" lIns="91440" tIns="45720" rIns="91440" bIns="45720">
            <a:spAutoFit/>
          </a:bodyPr>
          <a:lstStyle/>
          <a:p>
            <a:pPr algn="ctr"/>
            <a:r>
              <a:rPr 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Whether somebody is biologically born as a male or a female.</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4" name="Rectangle 3"/>
          <p:cNvSpPr/>
          <p:nvPr/>
        </p:nvSpPr>
        <p:spPr>
          <a:xfrm>
            <a:off x="3687267" y="185817"/>
            <a:ext cx="4817474"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solidFill>
                  <a:schemeClr val="accent2">
                    <a:lumMod val="40000"/>
                    <a:lumOff val="60000"/>
                  </a:schemeClr>
                </a:solidFill>
                <a:effectLst/>
              </a:rPr>
              <a:t>Just to clarify …</a:t>
            </a:r>
            <a:endParaRPr lang="en-US" sz="54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643030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536775"/>
            <a:ext cx="12192000" cy="4247317"/>
          </a:xfrm>
          <a:prstGeom prst="rect">
            <a:avLst/>
          </a:prstGeom>
          <a:noFill/>
        </p:spPr>
        <p:txBody>
          <a:bodyPr wrap="square" lIns="91440" tIns="45720" rIns="91440" bIns="45720">
            <a:spAutoFit/>
          </a:bodyPr>
          <a:lstStyle/>
          <a:p>
            <a:pPr algn="ctr"/>
            <a:r>
              <a:rPr lang="en-US"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Different parts of the world are not all the same and, unlike the UK and other parts of the world, individuals are not allowed to choose their gender identity or sexual orientation</a:t>
            </a:r>
          </a:p>
        </p:txBody>
      </p:sp>
      <p:sp>
        <p:nvSpPr>
          <p:cNvPr id="3" name="TextBox 2"/>
          <p:cNvSpPr txBox="1"/>
          <p:nvPr/>
        </p:nvSpPr>
        <p:spPr>
          <a:xfrm>
            <a:off x="2446986" y="5344732"/>
            <a:ext cx="8229600" cy="369332"/>
          </a:xfrm>
          <a:prstGeom prst="rect">
            <a:avLst/>
          </a:prstGeom>
          <a:noFill/>
        </p:spPr>
        <p:txBody>
          <a:bodyPr wrap="square" rtlCol="0">
            <a:spAutoFit/>
          </a:bodyPr>
          <a:lstStyle/>
          <a:p>
            <a:r>
              <a:rPr lang="en-GB" dirty="0">
                <a:hlinkClick r:id="rId2"/>
              </a:rPr>
              <a:t>https://www.humandignitytrust.org/lgbt-the-law/map-of-criminalisation</a:t>
            </a:r>
            <a:r>
              <a:rPr lang="en-GB" dirty="0" smtClean="0">
                <a:hlinkClick r:id="rId2"/>
              </a:rPr>
              <a:t>/</a:t>
            </a:r>
            <a:r>
              <a:rPr lang="en-GB" dirty="0" smtClean="0"/>
              <a:t> </a:t>
            </a:r>
            <a:endParaRPr lang="en-GB" dirty="0"/>
          </a:p>
        </p:txBody>
      </p:sp>
    </p:spTree>
    <p:extLst>
      <p:ext uri="{BB962C8B-B14F-4D97-AF65-F5344CB8AC3E}">
        <p14:creationId xmlns:p14="http://schemas.microsoft.com/office/powerpoint/2010/main" val="42245946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358657"/>
            <a:ext cx="12192000" cy="923330"/>
          </a:xfrm>
          <a:prstGeom prst="rect">
            <a:avLst/>
          </a:prstGeom>
          <a:noFill/>
        </p:spPr>
        <p:txBody>
          <a:bodyPr wrap="square" lIns="91440" tIns="45720" rIns="91440" bIns="45720">
            <a:spAutoFit/>
          </a:bodyPr>
          <a:lstStyle/>
          <a:p>
            <a:pPr algn="ctr"/>
            <a:r>
              <a:rPr lang="en-US" sz="54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Different types of sexual orientation </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3" name="Rectangle 2"/>
          <p:cNvSpPr/>
          <p:nvPr/>
        </p:nvSpPr>
        <p:spPr>
          <a:xfrm>
            <a:off x="0" y="1585383"/>
            <a:ext cx="12192000" cy="830997"/>
          </a:xfrm>
          <a:prstGeom prst="rect">
            <a:avLst/>
          </a:prstGeom>
          <a:noFill/>
        </p:spPr>
        <p:txBody>
          <a:bodyPr wrap="square" lIns="91440" tIns="45720" rIns="91440" bIns="45720">
            <a:spAutoFit/>
          </a:bodyPr>
          <a:lstStyle/>
          <a:p>
            <a:pPr algn="ctr"/>
            <a:r>
              <a:rPr lang="en-US" sz="48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Heterosexual</a:t>
            </a:r>
            <a:endParaRPr lang="en-US" sz="48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11" name="Rectangle 10"/>
          <p:cNvSpPr/>
          <p:nvPr/>
        </p:nvSpPr>
        <p:spPr>
          <a:xfrm>
            <a:off x="0" y="4666945"/>
            <a:ext cx="12192000" cy="1938992"/>
          </a:xfrm>
          <a:prstGeom prst="rect">
            <a:avLst/>
          </a:prstGeom>
          <a:noFill/>
        </p:spPr>
        <p:txBody>
          <a:bodyPr wrap="square" lIns="91440" tIns="45720" rIns="91440" bIns="45720">
            <a:spAutoFit/>
          </a:bodyPr>
          <a:lstStyle/>
          <a:p>
            <a:pPr algn="ctr"/>
            <a:r>
              <a:rPr lang="en-US" sz="40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In the UK, people are allowed to select their own sexual orientation and there are many individuals that identify as heterosexual, homosexual and bisexual.</a:t>
            </a:r>
            <a:endParaRPr lang="en-US" sz="40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7" name="Rectangle 6"/>
          <p:cNvSpPr/>
          <p:nvPr/>
        </p:nvSpPr>
        <p:spPr>
          <a:xfrm>
            <a:off x="0" y="2574909"/>
            <a:ext cx="12192000" cy="830997"/>
          </a:xfrm>
          <a:prstGeom prst="rect">
            <a:avLst/>
          </a:prstGeom>
          <a:noFill/>
        </p:spPr>
        <p:txBody>
          <a:bodyPr wrap="square" lIns="91440" tIns="45720" rIns="91440" bIns="45720">
            <a:spAutoFit/>
          </a:bodyPr>
          <a:lstStyle/>
          <a:p>
            <a:pPr algn="ctr"/>
            <a:r>
              <a:rPr lang="en-US" sz="48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Homosexual</a:t>
            </a:r>
            <a:endParaRPr lang="en-US" sz="48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
        <p:nvSpPr>
          <p:cNvPr id="8" name="Rectangle 7"/>
          <p:cNvSpPr/>
          <p:nvPr/>
        </p:nvSpPr>
        <p:spPr>
          <a:xfrm>
            <a:off x="0" y="3620927"/>
            <a:ext cx="12192000" cy="830997"/>
          </a:xfrm>
          <a:prstGeom prst="rect">
            <a:avLst/>
          </a:prstGeom>
          <a:noFill/>
        </p:spPr>
        <p:txBody>
          <a:bodyPr wrap="square" lIns="91440" tIns="45720" rIns="91440" bIns="45720">
            <a:spAutoFit/>
          </a:bodyPr>
          <a:lstStyle/>
          <a:p>
            <a:pPr algn="ctr"/>
            <a:r>
              <a:rPr lang="en-US" sz="48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Bisexual</a:t>
            </a:r>
            <a:endParaRPr lang="en-US" sz="48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2060696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7"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7828" y="0"/>
            <a:ext cx="2362955"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solidFill>
                  <a:schemeClr val="accent2">
                    <a:lumMod val="40000"/>
                    <a:lumOff val="60000"/>
                  </a:schemeClr>
                </a:solidFill>
                <a:effectLst/>
              </a:rPr>
              <a:t>Plenary</a:t>
            </a:r>
            <a:endParaRPr lang="en-US" sz="5400" b="1" cap="none" spc="0" dirty="0">
              <a:ln w="22225">
                <a:solidFill>
                  <a:schemeClr val="accent2"/>
                </a:solidFill>
                <a:prstDash val="solid"/>
              </a:ln>
              <a:solidFill>
                <a:schemeClr val="accent2">
                  <a:lumMod val="40000"/>
                  <a:lumOff val="60000"/>
                </a:schemeClr>
              </a:solidFill>
              <a:effectLst/>
            </a:endParaRPr>
          </a:p>
        </p:txBody>
      </p:sp>
      <p:sp>
        <p:nvSpPr>
          <p:cNvPr id="3" name="Rectangle 2"/>
          <p:cNvSpPr/>
          <p:nvPr/>
        </p:nvSpPr>
        <p:spPr>
          <a:xfrm>
            <a:off x="2271555" y="923330"/>
            <a:ext cx="7648889" cy="1107996"/>
          </a:xfrm>
          <a:prstGeom prst="rect">
            <a:avLst/>
          </a:prstGeom>
          <a:noFill/>
        </p:spPr>
        <p:txBody>
          <a:bodyPr wrap="none" lIns="91440" tIns="45720" rIns="91440" bIns="45720">
            <a:spAutoFit/>
          </a:bodyPr>
          <a:lstStyle/>
          <a:p>
            <a:pPr algn="ctr"/>
            <a:r>
              <a:rPr lang="en-US" sz="66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Question and answer</a:t>
            </a:r>
            <a:endParaRPr lang="en-US" sz="6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5" name="Rectangle 4"/>
          <p:cNvSpPr/>
          <p:nvPr/>
        </p:nvSpPr>
        <p:spPr>
          <a:xfrm>
            <a:off x="0" y="2323391"/>
            <a:ext cx="12192000" cy="4247317"/>
          </a:xfrm>
          <a:prstGeom prst="rect">
            <a:avLst/>
          </a:prstGeom>
          <a:noFill/>
        </p:spPr>
        <p:txBody>
          <a:bodyPr wrap="square" lIns="91440" tIns="45720" rIns="91440" bIns="45720">
            <a:spAutoFit/>
          </a:bodyPr>
          <a:lstStyle/>
          <a:p>
            <a:pPr algn="ctr"/>
            <a:r>
              <a:rPr lang="en-US" sz="5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It’s fine if you don’t have any questions or don’t want any questions. Remember that you discuss this further with adults at home or in school at a later date if you  want to.  </a:t>
            </a:r>
            <a:endPar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382101474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TotalTime>
  <Words>367</Words>
  <Application>Microsoft Office PowerPoint</Application>
  <PresentationFormat>Widescreen</PresentationFormat>
  <Paragraphs>41</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PowerPoint Presentation</vt:lpstr>
      <vt:lpstr>PowerPoint Presentation</vt:lpstr>
      <vt:lpstr>Learning Objective: About the difference between, and the terms associated with, sex, gender identity and sexual orientation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Matthew Parker</dc:creator>
  <cp:lastModifiedBy>Moya Whitehead</cp:lastModifiedBy>
  <cp:revision>8</cp:revision>
  <dcterms:created xsi:type="dcterms:W3CDTF">2020-07-01T09:52:47Z</dcterms:created>
  <dcterms:modified xsi:type="dcterms:W3CDTF">2023-11-06T16:03:21Z</dcterms:modified>
</cp:coreProperties>
</file>