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74" r:id="rId4"/>
    <p:sldId id="275"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0189B-8203-9ECE-C649-64072E10C0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EA30188-C9E6-8CE5-69B5-D7FCB3D170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311E0B-55B9-31A4-9E6D-364F92685148}"/>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38374149-B443-8ACE-FAC2-E864B804E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73F8D7-5090-F26F-A7C5-62875BAF4406}"/>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744559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65846-15F6-881F-E465-B8CC46EFC1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8F3FBA-781A-2F6B-1706-FC1737A8D2F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81D3E9-4D0A-01DD-8AB1-D7F43A504F2B}"/>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C27DE6ED-8D2F-5954-CF49-B913C3E972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C4BF6E-93AE-5F94-34F1-A2A51AAF2B33}"/>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122149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30EBE-5DB8-284D-2F6E-A626BDEC095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ED8E23-2956-07CC-CDF2-FD6A2C3FF6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6E9A3E-5B62-DBCE-A5E6-5E1A81F6F33E}"/>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A4B8E787-7C17-A8CE-4115-461444D4D6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781004-CF4C-E4AC-820F-769021FB429D}"/>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896554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663FA-83F0-3FD3-7777-96D462ACE9A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45E145-6BA4-D71F-C64A-600D62BA5E3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9439309-94F7-2A3F-987A-A4E587B6394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E4F225B-A424-D8CE-10D4-8509326DB0C6}"/>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6" name="Footer Placeholder 5">
            <a:extLst>
              <a:ext uri="{FF2B5EF4-FFF2-40B4-BE49-F238E27FC236}">
                <a16:creationId xmlns:a16="http://schemas.microsoft.com/office/drawing/2014/main" id="{A192E030-A6FD-2582-BAAA-7F7B5C6918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641A6D-B5C8-BB99-3AAE-E438E6D7CBB3}"/>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489615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939B4-BA4C-7EA6-3E3A-25DA3E65A0E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214EFD7-7E99-0F73-D0FF-063803D90B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E6610B-6B7C-8BDB-5ACB-5F2A1DFCA8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7CC4460-1CE0-E978-7A2B-0E2787E7A7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E14CD3-27EC-5993-A836-A7CAC4FA14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440005-F903-8A01-E838-4324A0F80DCB}"/>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8" name="Footer Placeholder 7">
            <a:extLst>
              <a:ext uri="{FF2B5EF4-FFF2-40B4-BE49-F238E27FC236}">
                <a16:creationId xmlns:a16="http://schemas.microsoft.com/office/drawing/2014/main" id="{C79F32C7-E4D5-BB6A-DEB3-7E86180DE47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04275D6-9B2B-12F2-7494-7D65AB188F53}"/>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516818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E258E-520A-5A0C-4A60-39735558524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EE602B-7765-A088-2EC1-882842EF4D12}"/>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4" name="Footer Placeholder 3">
            <a:extLst>
              <a:ext uri="{FF2B5EF4-FFF2-40B4-BE49-F238E27FC236}">
                <a16:creationId xmlns:a16="http://schemas.microsoft.com/office/drawing/2014/main" id="{61C60916-70B5-4CCF-C26A-1A2E614FD3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3DD50D-0296-913E-00A6-3DECE468FF6B}"/>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4280335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7499E0-A08F-8BC7-1634-46DC76E7257B}"/>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3" name="Footer Placeholder 2">
            <a:extLst>
              <a:ext uri="{FF2B5EF4-FFF2-40B4-BE49-F238E27FC236}">
                <a16:creationId xmlns:a16="http://schemas.microsoft.com/office/drawing/2014/main" id="{9F12A602-E166-E58B-9F6D-859B0A331C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8CA1B1-DF01-8667-41B4-5748988094E1}"/>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384730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A71D8-F853-AF28-34DC-DD30B358EF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528AFE1-5A62-5EB6-B92B-C03672BDAB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9615C6B-A687-9E89-9089-FAE7C885B1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DAAEA1-BBE3-31BA-C435-0FD258D9B656}"/>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6" name="Footer Placeholder 5">
            <a:extLst>
              <a:ext uri="{FF2B5EF4-FFF2-40B4-BE49-F238E27FC236}">
                <a16:creationId xmlns:a16="http://schemas.microsoft.com/office/drawing/2014/main" id="{55110A45-AFE1-8C75-091C-31CB4FF9A1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46840D-D0B3-8BBB-398C-8C481BC3A275}"/>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119553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7C131-2DCD-6403-9238-024919CF1E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52BBAA8-D032-97A9-48E3-6E4B7D3422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7DEF0A1-DAB1-C775-D7FE-33DA4FAE28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8D561C-C4D5-6FCF-CDA4-4D4C08418A46}"/>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6" name="Footer Placeholder 5">
            <a:extLst>
              <a:ext uri="{FF2B5EF4-FFF2-40B4-BE49-F238E27FC236}">
                <a16:creationId xmlns:a16="http://schemas.microsoft.com/office/drawing/2014/main" id="{6E72B79A-330A-7C84-FE83-0D50E9C7CD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957887-8C75-24CA-8706-3D79A7ED0307}"/>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1916087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97289-538A-B6E4-A000-B04E7CE11C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F6CAF6-5FAC-0E0E-F524-B355291C14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E581F4-41F6-4B9E-A8F7-1CF82AA98454}"/>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6DAE7F7B-E420-9F40-C8E4-C7195708D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8BA7FC-B1B9-DBFC-7CF2-AB14E1913114}"/>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4287112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7AF400-608C-12D8-620B-03DFA112520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EB92BA-899E-4FA5-FE8D-362940458D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2CB5E7-8308-4B54-D837-6878E631E635}"/>
              </a:ext>
            </a:extLst>
          </p:cNvPr>
          <p:cNvSpPr>
            <a:spLocks noGrp="1"/>
          </p:cNvSpPr>
          <p:nvPr>
            <p:ph type="dt" sz="half" idx="10"/>
          </p:nvPr>
        </p:nvSpPr>
        <p:spPr/>
        <p:txBody>
          <a:body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47C18368-6346-698B-0E31-CF8521865E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D72E45-087B-D17B-E43C-4FB67988BCD2}"/>
              </a:ext>
            </a:extLst>
          </p:cNvPr>
          <p:cNvSpPr>
            <a:spLocks noGrp="1"/>
          </p:cNvSpPr>
          <p:nvPr>
            <p:ph type="sldNum" sz="quarter" idx="12"/>
          </p:nvPr>
        </p:nvSpPr>
        <p:spPr/>
        <p:txBody>
          <a:bodyPr/>
          <a:lstStyle/>
          <a:p>
            <a:fld id="{754B2D12-3A47-4A98-A1D0-EA86E0471078}" type="slidenum">
              <a:rPr lang="en-GB" smtClean="0"/>
              <a:t>‹#›</a:t>
            </a:fld>
            <a:endParaRPr lang="en-GB"/>
          </a:p>
        </p:txBody>
      </p:sp>
    </p:spTree>
    <p:extLst>
      <p:ext uri="{BB962C8B-B14F-4D97-AF65-F5344CB8AC3E}">
        <p14:creationId xmlns:p14="http://schemas.microsoft.com/office/powerpoint/2010/main" val="4061921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AE0B270-A23D-4887-4633-1CDA33CF7A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F3E1DC-0AA6-95A9-B2C7-8CE644CD37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6E928-9E8B-A6B1-EB52-8D6819682A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D02A02-F01C-4BB3-B1DD-556FD4212B37}" type="datetimeFigureOut">
              <a:rPr lang="en-GB" smtClean="0"/>
              <a:t>12/02/2024</a:t>
            </a:fld>
            <a:endParaRPr lang="en-GB"/>
          </a:p>
        </p:txBody>
      </p:sp>
      <p:sp>
        <p:nvSpPr>
          <p:cNvPr id="5" name="Footer Placeholder 4">
            <a:extLst>
              <a:ext uri="{FF2B5EF4-FFF2-40B4-BE49-F238E27FC236}">
                <a16:creationId xmlns:a16="http://schemas.microsoft.com/office/drawing/2014/main" id="{5ADDA956-2C27-AF93-BE4F-37C8010D49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9D710BA-BC85-CA2E-B4AE-04BD5825A5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4B2D12-3A47-4A98-A1D0-EA86E0471078}" type="slidenum">
              <a:rPr lang="en-GB" smtClean="0"/>
              <a:t>‹#›</a:t>
            </a:fld>
            <a:endParaRPr lang="en-GB"/>
          </a:p>
        </p:txBody>
      </p:sp>
    </p:spTree>
    <p:extLst>
      <p:ext uri="{BB962C8B-B14F-4D97-AF65-F5344CB8AC3E}">
        <p14:creationId xmlns:p14="http://schemas.microsoft.com/office/powerpoint/2010/main" val="1017739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7B1528D-3654-5E5F-86ED-0C99830BB8F4}"/>
              </a:ext>
            </a:extLst>
          </p:cNvPr>
          <p:cNvSpPr txBox="1"/>
          <p:nvPr/>
        </p:nvSpPr>
        <p:spPr>
          <a:xfrm>
            <a:off x="0" y="1015709"/>
            <a:ext cx="12191999" cy="4508927"/>
          </a:xfrm>
          <a:prstGeom prst="rect">
            <a:avLst/>
          </a:prstGeom>
          <a:noFill/>
        </p:spPr>
        <p:txBody>
          <a:bodyPr wrap="square" rtlCol="0">
            <a:spAutoFit/>
          </a:bodyPr>
          <a:lstStyle/>
          <a:p>
            <a:pPr algn="ctr">
              <a:lnSpc>
                <a:spcPct val="107000"/>
              </a:lnSpc>
              <a:spcAft>
                <a:spcPts val="800"/>
              </a:spcAft>
            </a:pPr>
            <a:r>
              <a:rPr lang="en-GB" sz="1050" i="1" u="sng" dirty="0">
                <a:effectLst/>
                <a:latin typeface="Calibri" panose="020F0502020204030204" pitchFamily="34" charset="0"/>
                <a:ea typeface="Calibri" panose="020F0502020204030204" pitchFamily="34" charset="0"/>
                <a:cs typeface="Calibri" panose="020F0502020204030204" pitchFamily="34" charset="0"/>
              </a:rPr>
              <a:t>Key Targets are highlighted in red</a:t>
            </a:r>
            <a:r>
              <a:rPr lang="en-GB" sz="1050" dirty="0">
                <a:effectLst/>
                <a:latin typeface="Calibri" panose="020F0502020204030204" pitchFamily="34" charset="0"/>
                <a:ea typeface="Calibri" panose="020F0502020204030204" pitchFamily="34" charset="0"/>
                <a:cs typeface="Calibri" panose="020F0502020204030204" pitchFamily="34" charset="0"/>
              </a:rPr>
              <a:t> – these targets should be delivered first within each unit of work and children should not progress beyond these targets within each unit of work until they are secure. All targets in EYFS are key targets and form the foundations for future learning.  Children have the opportunity to revisit targets either as starters or woven into continuous provision throughout the year.  Some children will need targeted interventions to secure a target – this will be decided during pupil progress meetings and actioned as appropriate.</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Order of delivery</a:t>
            </a:r>
            <a:r>
              <a:rPr lang="en-GB" sz="1050" dirty="0">
                <a:effectLst/>
                <a:latin typeface="Calibri" panose="020F0502020204030204" pitchFamily="34" charset="0"/>
                <a:ea typeface="Calibri" panose="020F0502020204030204" pitchFamily="34" charset="0"/>
                <a:cs typeface="Calibri" panose="020F0502020204030204" pitchFamily="34" charset="0"/>
              </a:rPr>
              <a:t> – targets have been placed in a suggested order of delivery; however, class teachers should use their professional judgement and discuss the order of delivery and/or the number of lessons that should be dedicated to each learning objective with the maths coordinator/SLT members, if needed.  </a:t>
            </a:r>
            <a:r>
              <a:rPr lang="en-GB" sz="1050" b="1" dirty="0">
                <a:effectLst/>
                <a:latin typeface="Calibri" panose="020F0502020204030204" pitchFamily="34" charset="0"/>
                <a:ea typeface="Calibri" panose="020F0502020204030204" pitchFamily="34" charset="0"/>
                <a:cs typeface="Calibri" panose="020F0502020204030204" pitchFamily="34" charset="0"/>
              </a:rPr>
              <a:t>Depending on the needs of the cohort, some targets may need more/ less weeks devoted to the learning.  Teachers make these adjustments according to the needs of the cohort.</a:t>
            </a:r>
            <a:br>
              <a:rPr lang="en-GB" sz="1050" b="1"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Teaching some objectives through regular practice</a:t>
            </a:r>
            <a:r>
              <a:rPr lang="en-GB" sz="1050" dirty="0">
                <a:effectLst/>
                <a:latin typeface="Calibri" panose="020F0502020204030204" pitchFamily="34" charset="0"/>
                <a:ea typeface="Calibri" panose="020F0502020204030204" pitchFamily="34" charset="0"/>
                <a:cs typeface="Calibri" panose="020F0502020204030204" pitchFamily="34" charset="0"/>
              </a:rPr>
              <a:t> – some targets/learning objectives may not need their own lesson for delivery </a:t>
            </a:r>
            <a:r>
              <a:rPr lang="en-GB" sz="1050" b="1" dirty="0">
                <a:effectLst/>
                <a:latin typeface="Calibri" panose="020F0502020204030204" pitchFamily="34" charset="0"/>
                <a:ea typeface="Calibri" panose="020F0502020204030204" pitchFamily="34" charset="0"/>
                <a:cs typeface="Calibri" panose="020F0502020204030204" pitchFamily="34" charset="0"/>
              </a:rPr>
              <a:t>(e.g. subitising). </a:t>
            </a:r>
            <a:r>
              <a:rPr lang="en-GB" sz="1050" dirty="0">
                <a:effectLst/>
                <a:latin typeface="Calibri" panose="020F0502020204030204" pitchFamily="34" charset="0"/>
                <a:ea typeface="Calibri" panose="020F0502020204030204" pitchFamily="34" charset="0"/>
                <a:cs typeface="Calibri" panose="020F0502020204030204" pitchFamily="34" charset="0"/>
              </a:rPr>
              <a:t>Teachers should use their professional judgement when deciding how many lessons should be dedicated to each learning objective. Teachers may decide that </a:t>
            </a:r>
            <a:r>
              <a:rPr lang="en-GB" sz="1050" b="1" dirty="0">
                <a:effectLst/>
                <a:latin typeface="Calibri" panose="020F0502020204030204" pitchFamily="34" charset="0"/>
                <a:ea typeface="Calibri" panose="020F0502020204030204" pitchFamily="34" charset="0"/>
                <a:cs typeface="Calibri" panose="020F0502020204030204" pitchFamily="34" charset="0"/>
              </a:rPr>
              <a:t>subitising</a:t>
            </a:r>
            <a:r>
              <a:rPr lang="en-GB" sz="1050" dirty="0">
                <a:effectLst/>
                <a:latin typeface="Calibri" panose="020F0502020204030204" pitchFamily="34" charset="0"/>
                <a:ea typeface="Calibri" panose="020F0502020204030204" pitchFamily="34" charset="0"/>
                <a:cs typeface="Calibri" panose="020F0502020204030204" pitchFamily="34" charset="0"/>
              </a:rPr>
              <a:t> is something that will be incorporated into most of their teaching inputs throughout the year and that additional lessons could be used for the delivery of more essential targets. Class teachers to discuss which targets may not need their own lesson for delivery with maths coordinator/SLT members; however, all key targets must have their own dedicated lessons for delivery.</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Children working below age-related expectations</a:t>
            </a:r>
            <a:r>
              <a:rPr lang="en-GB" sz="1050" dirty="0">
                <a:effectLst/>
                <a:latin typeface="Calibri" panose="020F0502020204030204" pitchFamily="34" charset="0"/>
                <a:ea typeface="Calibri" panose="020F0502020204030204" pitchFamily="34" charset="0"/>
                <a:cs typeface="Calibri" panose="020F0502020204030204" pitchFamily="34" charset="0"/>
              </a:rPr>
              <a:t> – Children working below ARE will focus on the Prime areas of learning and once these are secured they will be ready to move on to learning of s</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Re-capping and consolidating targets from previous year groups</a:t>
            </a:r>
            <a:r>
              <a:rPr lang="en-GB" sz="1050" dirty="0">
                <a:effectLst/>
                <a:latin typeface="Calibri" panose="020F0502020204030204" pitchFamily="34" charset="0"/>
                <a:ea typeface="Calibri" panose="020F0502020204030204" pitchFamily="34" charset="0"/>
                <a:cs typeface="Calibri" panose="020F0502020204030204" pitchFamily="34" charset="0"/>
              </a:rPr>
              <a:t> – as part of ongoing and good practice across all year groups, all teachers should re-cap learning objectives from the previous year group as part of their success criteria in one or more of their lessons (e.g. Year 6 lessons should re-cap multiplying 4-digit numbers by a 1-digit number before progressing children onto multiplying numbers with up to 4 digits by 2-digit numbers.) A one-size-fits-all approach is nearly impossible to achieve but gaps in learning for a vast majority of pupils working at age-related expectations should be addressed and secured across all year groups if every year group does this well.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Adapting weeks to suit each academic year </a:t>
            </a:r>
            <a:r>
              <a:rPr lang="en-GB" sz="1050" i="1" dirty="0">
                <a:effectLst/>
                <a:latin typeface="Calibri" panose="020F0502020204030204" pitchFamily="34" charset="0"/>
                <a:ea typeface="Calibri" panose="020F0502020204030204" pitchFamily="34" charset="0"/>
                <a:cs typeface="Calibri" panose="020F0502020204030204" pitchFamily="34" charset="0"/>
              </a:rPr>
              <a:t>– </a:t>
            </a:r>
            <a:r>
              <a:rPr lang="en-GB" sz="1050" dirty="0">
                <a:effectLst/>
                <a:latin typeface="Calibri" panose="020F0502020204030204" pitchFamily="34" charset="0"/>
                <a:ea typeface="Calibri" panose="020F0502020204030204" pitchFamily="34" charset="0"/>
                <a:cs typeface="Calibri" panose="020F0502020204030204" pitchFamily="34" charset="0"/>
              </a:rPr>
              <a:t>the number of weeks in each academic year may slightly change (e.g. autumn term may have 15 weeks instead of 14 weeks in some academic years). Class teachers should adapt the overviews accordingly depending on the length of each term and discuss and agree this with the maths coordinator or SLT members if needed.</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dirty="0">
                <a:effectLst/>
                <a:latin typeface="Calibri" panose="020F0502020204030204" pitchFamily="34" charset="0"/>
                <a:ea typeface="Calibri" panose="020F0502020204030204" pitchFamily="34" charset="0"/>
                <a:cs typeface="Calibri" panose="020F0502020204030204" pitchFamily="34" charset="0"/>
              </a:rPr>
              <a:t/>
            </a:r>
            <a:br>
              <a:rPr lang="en-GB" sz="1050" dirty="0">
                <a:effectLst/>
                <a:latin typeface="Calibri" panose="020F0502020204030204" pitchFamily="34" charset="0"/>
                <a:ea typeface="Calibri" panose="020F0502020204030204" pitchFamily="34" charset="0"/>
                <a:cs typeface="Calibri" panose="020F0502020204030204" pitchFamily="34" charset="0"/>
              </a:rPr>
            </a:br>
            <a:r>
              <a:rPr lang="en-GB" sz="1050" i="1" u="sng" dirty="0">
                <a:effectLst/>
                <a:latin typeface="Calibri" panose="020F0502020204030204" pitchFamily="34" charset="0"/>
                <a:ea typeface="Calibri" panose="020F0502020204030204" pitchFamily="34" charset="0"/>
                <a:cs typeface="Calibri" panose="020F0502020204030204" pitchFamily="34" charset="0"/>
              </a:rPr>
              <a:t>Retention of learning</a:t>
            </a:r>
            <a:r>
              <a:rPr lang="en-GB" sz="1050" i="1" dirty="0">
                <a:effectLst/>
                <a:latin typeface="Calibri" panose="020F0502020204030204" pitchFamily="34" charset="0"/>
                <a:ea typeface="Calibri" panose="020F0502020204030204" pitchFamily="34" charset="0"/>
                <a:cs typeface="Calibri" panose="020F0502020204030204" pitchFamily="34" charset="0"/>
              </a:rPr>
              <a:t> – </a:t>
            </a:r>
            <a:r>
              <a:rPr lang="en-GB" sz="1050" dirty="0">
                <a:effectLst/>
                <a:latin typeface="Calibri" panose="020F0502020204030204" pitchFamily="34" charset="0"/>
                <a:ea typeface="Calibri" panose="020F0502020204030204" pitchFamily="34" charset="0"/>
                <a:cs typeface="Calibri" panose="020F0502020204030204" pitchFamily="34" charset="0"/>
              </a:rPr>
              <a:t>Recall and retrieval practice is built into weekly lessons as well as continuous provision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050" b="1" u="sng" dirty="0">
                <a:effectLst/>
                <a:latin typeface="Calibri" panose="020F0502020204030204" pitchFamily="34" charset="0"/>
                <a:ea typeface="Calibri" panose="020F0502020204030204" pitchFamily="34" charset="0"/>
                <a:cs typeface="Calibri" panose="020F0502020204030204" pitchFamily="34" charset="0"/>
              </a:rPr>
              <a:t>The aim of the curriculum design is to ensure that every child, or nearly every child, progresses into the next year group with all of the key targets attached to their year group secure. This will ensure that children can access maths lessons being delivered in the following academic year.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DE4F611E-E2F7-21F6-18C1-16ABB5AE4166}"/>
              </a:ext>
            </a:extLst>
          </p:cNvPr>
          <p:cNvSpPr/>
          <p:nvPr/>
        </p:nvSpPr>
        <p:spPr>
          <a:xfrm>
            <a:off x="1694023" y="123290"/>
            <a:ext cx="8803950" cy="769441"/>
          </a:xfrm>
          <a:prstGeom prst="rect">
            <a:avLst/>
          </a:prstGeom>
          <a:noFill/>
        </p:spPr>
        <p:txBody>
          <a:bodyPr wrap="none" lIns="91440" tIns="45720" rIns="91440" bIns="45720">
            <a:spAutoFit/>
          </a:bodyPr>
          <a:lstStyle/>
          <a:p>
            <a:pPr algn="ctr"/>
            <a:r>
              <a:rPr lang="en-US" sz="4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Mathematics long term plan – Year R</a:t>
            </a:r>
            <a:endPar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2" name="Picture 1">
            <a:extLst>
              <a:ext uri="{FF2B5EF4-FFF2-40B4-BE49-F238E27FC236}">
                <a16:creationId xmlns:a16="http://schemas.microsoft.com/office/drawing/2014/main" id="{22ED8F18-2E67-CDA3-E789-967CB42945A4}"/>
              </a:ext>
            </a:extLst>
          </p:cNvPr>
          <p:cNvPicPr>
            <a:picLocks noChangeAspect="1"/>
          </p:cNvPicPr>
          <p:nvPr/>
        </p:nvPicPr>
        <p:blipFill>
          <a:blip r:embed="rId2"/>
          <a:stretch>
            <a:fillRect/>
          </a:stretch>
        </p:blipFill>
        <p:spPr>
          <a:xfrm>
            <a:off x="11143397" y="0"/>
            <a:ext cx="1048603" cy="1048603"/>
          </a:xfrm>
          <a:prstGeom prst="rect">
            <a:avLst/>
          </a:prstGeom>
        </p:spPr>
      </p:pic>
    </p:spTree>
    <p:extLst>
      <p:ext uri="{BB962C8B-B14F-4D97-AF65-F5344CB8AC3E}">
        <p14:creationId xmlns:p14="http://schemas.microsoft.com/office/powerpoint/2010/main" val="1524113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6D667540-9D86-9A40-F12E-A4F7F7F2540F}"/>
              </a:ext>
            </a:extLst>
          </p:cNvPr>
          <p:cNvGraphicFramePr>
            <a:graphicFrameLocks noGrp="1"/>
          </p:cNvGraphicFramePr>
          <p:nvPr>
            <p:extLst>
              <p:ext uri="{D42A27DB-BD31-4B8C-83A1-F6EECF244321}">
                <p14:modId xmlns:p14="http://schemas.microsoft.com/office/powerpoint/2010/main" val="337431306"/>
              </p:ext>
            </p:extLst>
          </p:nvPr>
        </p:nvGraphicFramePr>
        <p:xfrm>
          <a:off x="-84842" y="844909"/>
          <a:ext cx="12276841" cy="5960318"/>
        </p:xfrm>
        <a:graphic>
          <a:graphicData uri="http://schemas.openxmlformats.org/drawingml/2006/table">
            <a:tbl>
              <a:tblPr firstRow="1" bandRow="1">
                <a:tableStyleId>{5C22544A-7EE6-4342-B048-85BDC9FD1C3A}</a:tableStyleId>
              </a:tblPr>
              <a:tblGrid>
                <a:gridCol w="7337744">
                  <a:extLst>
                    <a:ext uri="{9D8B030D-6E8A-4147-A177-3AD203B41FA5}">
                      <a16:colId xmlns:a16="http://schemas.microsoft.com/office/drawing/2014/main" val="4053537149"/>
                    </a:ext>
                  </a:extLst>
                </a:gridCol>
                <a:gridCol w="4939097">
                  <a:extLst>
                    <a:ext uri="{9D8B030D-6E8A-4147-A177-3AD203B41FA5}">
                      <a16:colId xmlns:a16="http://schemas.microsoft.com/office/drawing/2014/main" val="470344126"/>
                    </a:ext>
                  </a:extLst>
                </a:gridCol>
              </a:tblGrid>
              <a:tr h="826767">
                <a:tc>
                  <a:txBody>
                    <a:bodyPr/>
                    <a:lstStyle/>
                    <a:p>
                      <a:pPr algn="ctr"/>
                      <a:r>
                        <a:rPr lang="en-GB" sz="1600" b="1" u="sng" dirty="0">
                          <a:solidFill>
                            <a:schemeClr val="tx1"/>
                          </a:solidFill>
                        </a:rPr>
                        <a:t>Weeks 1-13 </a:t>
                      </a:r>
                      <a:br>
                        <a:rPr lang="en-GB" sz="1600" b="1" u="sng" dirty="0">
                          <a:solidFill>
                            <a:schemeClr val="tx1"/>
                          </a:solidFill>
                        </a:rPr>
                      </a:br>
                      <a:r>
                        <a:rPr lang="en-GB" sz="1600" b="1" dirty="0">
                          <a:solidFill>
                            <a:schemeClr val="tx1"/>
                          </a:solidFill>
                        </a:rPr>
                        <a:t>Home visits and Baseline first</a:t>
                      </a:r>
                    </a:p>
                  </a:txBody>
                  <a:tcPr>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16200000" scaled="1"/>
                      <a:tileRect/>
                    </a:gradFill>
                  </a:tcPr>
                </a:tc>
                <a:tc>
                  <a:txBody>
                    <a:bodyPr/>
                    <a:lstStyle/>
                    <a:p>
                      <a:pPr algn="ctr"/>
                      <a:r>
                        <a:rPr lang="en-GB" sz="1600" u="sng" dirty="0">
                          <a:solidFill>
                            <a:schemeClr val="tx1"/>
                          </a:solidFill>
                        </a:rPr>
                        <a:t>Week 14</a:t>
                      </a:r>
                    </a:p>
                    <a:p>
                      <a:pPr algn="ctr"/>
                      <a:r>
                        <a:rPr lang="en-GB" sz="1200" u="none" dirty="0">
                          <a:solidFill>
                            <a:schemeClr val="tx1"/>
                          </a:solidFill>
                        </a:rPr>
                        <a:t>Assessment/Consolidation/Catch up week</a:t>
                      </a:r>
                    </a:p>
                  </a:txBody>
                  <a:tcPr>
                    <a:gradFill flip="none" rotWithShape="1">
                      <a:gsLst>
                        <a:gs pos="0">
                          <a:schemeClr val="accent1">
                            <a:lumMod val="75000"/>
                            <a:tint val="66000"/>
                            <a:satMod val="160000"/>
                          </a:schemeClr>
                        </a:gs>
                        <a:gs pos="50000">
                          <a:schemeClr val="accent1">
                            <a:lumMod val="75000"/>
                            <a:tint val="44500"/>
                            <a:satMod val="160000"/>
                          </a:schemeClr>
                        </a:gs>
                        <a:gs pos="100000">
                          <a:schemeClr val="accent1">
                            <a:lumMod val="75000"/>
                            <a:tint val="23500"/>
                            <a:satMod val="160000"/>
                          </a:schemeClr>
                        </a:gs>
                      </a:gsLst>
                      <a:lin ang="16200000" scaled="1"/>
                      <a:tileRect/>
                    </a:gradFill>
                  </a:tcPr>
                </a:tc>
                <a:extLst>
                  <a:ext uri="{0D108BD9-81ED-4DB2-BD59-A6C34878D82A}">
                    <a16:rowId xmlns:a16="http://schemas.microsoft.com/office/drawing/2014/main" val="926674114"/>
                  </a:ext>
                </a:extLst>
              </a:tr>
              <a:tr h="5133551">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000" b="1" dirty="0">
                          <a:solidFill>
                            <a:srgbClr val="FF0000"/>
                          </a:solidFill>
                        </a:rPr>
                        <a:t>-Class teachers can use up the first 6 weeks to complete the statutory Reception Baseline Assessment.  They also use these weeks to get to know the children.  There will be maths activities in continuous provision for children to access.</a:t>
                      </a:r>
                    </a:p>
                    <a:p>
                      <a:pPr marL="0" marR="0" lvl="0" indent="0" algn="l" defTabSz="914400" rtl="0" eaLnBrk="1" fontAlgn="auto" latinLnBrk="0" hangingPunct="1">
                        <a:lnSpc>
                          <a:spcPct val="107000"/>
                        </a:lnSpc>
                        <a:spcBef>
                          <a:spcPts val="0"/>
                        </a:spcBef>
                        <a:spcAft>
                          <a:spcPts val="800"/>
                        </a:spcAft>
                        <a:buClrTx/>
                        <a:buSzTx/>
                        <a:buFontTx/>
                        <a:buNone/>
                        <a:tabLst/>
                        <a:defRPr/>
                      </a:pPr>
                      <a:r>
                        <a:rPr lang="en-GB" sz="1000" b="1" dirty="0">
                          <a:solidFill>
                            <a:srgbClr val="FF0000"/>
                          </a:solidFill>
                        </a:rPr>
                        <a:t>After the baseline is completed the children will learn the following:</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 Matching objects: Looking for what is the same/different, creating sorting rules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Comparing size</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Exploring simple patterns: explore simple patterns; copy and continue simple patterns; create simple patterns</a:t>
                      </a:r>
                      <a:endParaRPr lang="en-US"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Find 1,2,3</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Subitise 1,2,3</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Represent 1,2,3</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1 more/less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Composition of 1,2,3</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Positional language</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Basic 2D shapes – circles, triangles and shapes with 4 sides.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Identify and name shapes in the environment</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Compare shapes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Time: my day and night</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Composition of 4 and 5: find 4 and 5; subitise 4 and 5, represent 4 and 5; 1 more/less</a:t>
                      </a:r>
                      <a:endParaRPr lang="en-US" sz="1000" dirty="0"/>
                    </a:p>
                    <a:p>
                      <a:pPr marL="171450" marR="0" lvl="0" indent="-171450" algn="l" defTabSz="914400" rtl="0" eaLnBrk="1" fontAlgn="auto" latinLnBrk="0" hangingPunct="1">
                        <a:lnSpc>
                          <a:spcPct val="107000"/>
                        </a:lnSpc>
                        <a:spcBef>
                          <a:spcPts val="0"/>
                        </a:spcBef>
                        <a:spcAft>
                          <a:spcPts val="800"/>
                        </a:spcAft>
                        <a:buClrTx/>
                        <a:buSzTx/>
                        <a:buFontTx/>
                        <a:buChar char="-"/>
                        <a:tabLst/>
                        <a:defRPr/>
                      </a:pPr>
                      <a:endParaRPr lang="en-GB" sz="1000" dirty="0"/>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000" dirty="0"/>
                    </a:p>
                  </a:txBody>
                  <a:tcPr marL="114300" marR="11430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tc>
                  <a:txBody>
                    <a:bodyPr/>
                    <a:lstStyle/>
                    <a:p>
                      <a:pPr algn="l">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Based on knowledge of their pupils and awareness of misconceptions, class teachers to decide which targets should be re-capped and consolidated during this week. </a:t>
                      </a:r>
                      <a:br>
                        <a:rPr lang="en-GB" sz="1000" b="1" dirty="0">
                          <a:effectLst/>
                          <a:latin typeface="Calibri" panose="020F0502020204030204" pitchFamily="34" charset="0"/>
                          <a:ea typeface="Calibri" panose="020F0502020204030204" pitchFamily="34" charset="0"/>
                          <a:cs typeface="Calibri" panose="020F0502020204030204" pitchFamily="34" charset="0"/>
                        </a:rPr>
                      </a:br>
                      <a:r>
                        <a:rPr lang="en-GB" sz="1000" b="1" dirty="0">
                          <a:effectLst/>
                          <a:latin typeface="Calibri" panose="020F0502020204030204" pitchFamily="34" charset="0"/>
                          <a:ea typeface="Calibri" panose="020F0502020204030204" pitchFamily="34" charset="0"/>
                          <a:cs typeface="Calibri" panose="020F0502020204030204" pitchFamily="34" charset="0"/>
                        </a:rPr>
                        <a:t/>
                      </a:r>
                      <a:br>
                        <a:rPr lang="en-GB" sz="1000" b="1" dirty="0">
                          <a:effectLst/>
                          <a:latin typeface="Calibri" panose="020F0502020204030204" pitchFamily="34" charset="0"/>
                          <a:ea typeface="Calibri" panose="020F0502020204030204" pitchFamily="34" charset="0"/>
                          <a:cs typeface="Calibri" panose="020F0502020204030204" pitchFamily="34" charset="0"/>
                        </a:rPr>
                      </a:b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Key Targets should be prioritised during consolidation weeks. </a:t>
                      </a:r>
                    </a:p>
                    <a:p>
                      <a:pPr algn="l">
                        <a:lnSpc>
                          <a:spcPct val="107000"/>
                        </a:lnSpc>
                        <a:spcAft>
                          <a:spcPts val="80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Assessment week will also take place during this week – Any children who have missed a chunk of learning will have that as a focus for their next steps this week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extLst>
                  <a:ext uri="{0D108BD9-81ED-4DB2-BD59-A6C34878D82A}">
                    <a16:rowId xmlns:a16="http://schemas.microsoft.com/office/drawing/2014/main" val="3689374176"/>
                  </a:ext>
                </a:extLst>
              </a:tr>
            </a:tbl>
          </a:graphicData>
        </a:graphic>
      </p:graphicFrame>
      <p:sp>
        <p:nvSpPr>
          <p:cNvPr id="3" name="Rectangle 2">
            <a:extLst>
              <a:ext uri="{FF2B5EF4-FFF2-40B4-BE49-F238E27FC236}">
                <a16:creationId xmlns:a16="http://schemas.microsoft.com/office/drawing/2014/main" id="{A02A35AE-820B-FBDF-F4B5-AB294315865B}"/>
              </a:ext>
            </a:extLst>
          </p:cNvPr>
          <p:cNvSpPr/>
          <p:nvPr/>
        </p:nvSpPr>
        <p:spPr>
          <a:xfrm>
            <a:off x="3530744" y="206066"/>
            <a:ext cx="5130508" cy="769441"/>
          </a:xfrm>
          <a:prstGeom prst="rect">
            <a:avLst/>
          </a:prstGeom>
          <a:noFill/>
        </p:spPr>
        <p:txBody>
          <a:bodyPr wrap="none" lIns="91440" tIns="45720" rIns="91440" bIns="45720">
            <a:spAutoFit/>
          </a:bodyPr>
          <a:lstStyle/>
          <a:p>
            <a:pPr algn="ctr"/>
            <a:r>
              <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Year R: Autumn Term</a:t>
            </a:r>
          </a:p>
        </p:txBody>
      </p:sp>
      <p:pic>
        <p:nvPicPr>
          <p:cNvPr id="6" name="Picture 5">
            <a:extLst>
              <a:ext uri="{FF2B5EF4-FFF2-40B4-BE49-F238E27FC236}">
                <a16:creationId xmlns:a16="http://schemas.microsoft.com/office/drawing/2014/main" id="{F1C11F29-721F-795E-FEE6-D0F4CB711D3B}"/>
              </a:ext>
            </a:extLst>
          </p:cNvPr>
          <p:cNvPicPr>
            <a:picLocks noChangeAspect="1"/>
          </p:cNvPicPr>
          <p:nvPr/>
        </p:nvPicPr>
        <p:blipFill>
          <a:blip r:embed="rId2"/>
          <a:stretch>
            <a:fillRect/>
          </a:stretch>
        </p:blipFill>
        <p:spPr>
          <a:xfrm>
            <a:off x="11144638" y="-12528"/>
            <a:ext cx="799124" cy="799124"/>
          </a:xfrm>
          <a:prstGeom prst="rect">
            <a:avLst/>
          </a:prstGeom>
        </p:spPr>
      </p:pic>
    </p:spTree>
    <p:extLst>
      <p:ext uri="{BB962C8B-B14F-4D97-AF65-F5344CB8AC3E}">
        <p14:creationId xmlns:p14="http://schemas.microsoft.com/office/powerpoint/2010/main" val="2565944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6D667540-9D86-9A40-F12E-A4F7F7F2540F}"/>
              </a:ext>
            </a:extLst>
          </p:cNvPr>
          <p:cNvGraphicFramePr>
            <a:graphicFrameLocks noGrp="1"/>
          </p:cNvGraphicFramePr>
          <p:nvPr>
            <p:extLst>
              <p:ext uri="{D42A27DB-BD31-4B8C-83A1-F6EECF244321}">
                <p14:modId xmlns:p14="http://schemas.microsoft.com/office/powerpoint/2010/main" val="3931996221"/>
              </p:ext>
            </p:extLst>
          </p:nvPr>
        </p:nvGraphicFramePr>
        <p:xfrm>
          <a:off x="-5" y="872473"/>
          <a:ext cx="12113448" cy="4612345"/>
        </p:xfrm>
        <a:graphic>
          <a:graphicData uri="http://schemas.openxmlformats.org/drawingml/2006/table">
            <a:tbl>
              <a:tblPr firstRow="1" bandRow="1">
                <a:tableStyleId>{5C22544A-7EE6-4342-B048-85BDC9FD1C3A}</a:tableStyleId>
              </a:tblPr>
              <a:tblGrid>
                <a:gridCol w="8074046">
                  <a:extLst>
                    <a:ext uri="{9D8B030D-6E8A-4147-A177-3AD203B41FA5}">
                      <a16:colId xmlns:a16="http://schemas.microsoft.com/office/drawing/2014/main" val="918942867"/>
                    </a:ext>
                  </a:extLst>
                </a:gridCol>
                <a:gridCol w="4039402">
                  <a:extLst>
                    <a:ext uri="{9D8B030D-6E8A-4147-A177-3AD203B41FA5}">
                      <a16:colId xmlns:a16="http://schemas.microsoft.com/office/drawing/2014/main" val="1801728201"/>
                    </a:ext>
                  </a:extLst>
                </a:gridCol>
              </a:tblGrid>
              <a:tr h="1053468">
                <a:tc>
                  <a:txBody>
                    <a:bodyPr/>
                    <a:lstStyle/>
                    <a:p>
                      <a:pPr algn="ctr"/>
                      <a:endParaRPr lang="en-GB" sz="1600" b="1" dirty="0">
                        <a:solidFill>
                          <a:schemeClr val="tx1"/>
                        </a:solidFill>
                      </a:endParaRPr>
                    </a:p>
                    <a:p>
                      <a:pPr algn="ctr"/>
                      <a:r>
                        <a:rPr lang="en-GB" sz="1600" b="1" u="sng" dirty="0">
                          <a:solidFill>
                            <a:schemeClr val="tx1"/>
                          </a:solidFill>
                        </a:rPr>
                        <a:t>Weeks 1-11</a:t>
                      </a:r>
                      <a:endParaRPr lang="en-GB" sz="1600" b="1" u="none" dirty="0">
                        <a:solidFill>
                          <a:schemeClr val="tx1"/>
                        </a:solidFill>
                      </a:endParaRPr>
                    </a:p>
                    <a:p>
                      <a:pPr algn="ctr"/>
                      <a:endParaRPr lang="en-GB" sz="1600" b="1" dirty="0">
                        <a:solidFill>
                          <a:schemeClr val="tx1"/>
                        </a:solidFill>
                      </a:endParaRPr>
                    </a:p>
                  </a:txBody>
                  <a:tcPr>
                    <a:gradFill flip="none" rotWithShape="1">
                      <a:gsLst>
                        <a:gs pos="0">
                          <a:srgbClr val="0070C0">
                            <a:tint val="66000"/>
                            <a:satMod val="160000"/>
                          </a:srgbClr>
                        </a:gs>
                        <a:gs pos="50000">
                          <a:srgbClr val="0070C0">
                            <a:tint val="44500"/>
                            <a:satMod val="160000"/>
                          </a:srgbClr>
                        </a:gs>
                        <a:gs pos="100000">
                          <a:srgbClr val="0070C0">
                            <a:tint val="23500"/>
                            <a:satMod val="160000"/>
                          </a:srgbClr>
                        </a:gs>
                      </a:gsLst>
                      <a:lin ang="16200000" scaled="1"/>
                      <a:tileRect/>
                    </a:gradFill>
                  </a:tcPr>
                </a:tc>
                <a:tc>
                  <a:txBody>
                    <a:bodyPr/>
                    <a:lstStyle/>
                    <a:p>
                      <a:pPr algn="ctr"/>
                      <a:endParaRPr lang="en-GB" sz="1600" u="sng" dirty="0">
                        <a:solidFill>
                          <a:schemeClr val="tx1"/>
                        </a:solidFill>
                      </a:endParaRPr>
                    </a:p>
                    <a:p>
                      <a:pPr algn="ctr"/>
                      <a:r>
                        <a:rPr lang="en-GB" sz="1600" u="sng" dirty="0">
                          <a:solidFill>
                            <a:schemeClr val="tx1"/>
                          </a:solidFill>
                        </a:rPr>
                        <a:t>Week 12</a:t>
                      </a:r>
                    </a:p>
                    <a:p>
                      <a:pPr algn="ctr"/>
                      <a:endParaRPr lang="en-GB" sz="1100" u="none" dirty="0">
                        <a:solidFill>
                          <a:schemeClr val="tx1"/>
                        </a:solidFill>
                      </a:endParaRPr>
                    </a:p>
                    <a:p>
                      <a:pPr algn="ctr"/>
                      <a:r>
                        <a:rPr lang="en-GB" sz="1100" u="none" dirty="0">
                          <a:solidFill>
                            <a:schemeClr val="tx1"/>
                          </a:solidFill>
                        </a:rPr>
                        <a:t>Assessment/Consolidation/Catch up week</a:t>
                      </a:r>
                    </a:p>
                  </a:txBody>
                  <a:tcPr>
                    <a:gradFill flip="none" rotWithShape="1">
                      <a:gsLst>
                        <a:gs pos="0">
                          <a:srgbClr val="0070C0">
                            <a:tint val="66000"/>
                            <a:satMod val="160000"/>
                          </a:srgbClr>
                        </a:gs>
                        <a:gs pos="50000">
                          <a:srgbClr val="0070C0">
                            <a:tint val="44500"/>
                            <a:satMod val="160000"/>
                          </a:srgbClr>
                        </a:gs>
                        <a:gs pos="100000">
                          <a:srgbClr val="0070C0">
                            <a:tint val="23500"/>
                            <a:satMod val="160000"/>
                          </a:srgbClr>
                        </a:gs>
                      </a:gsLst>
                      <a:lin ang="16200000" scaled="1"/>
                      <a:tileRect/>
                    </a:gradFill>
                  </a:tcPr>
                </a:tc>
                <a:extLst>
                  <a:ext uri="{0D108BD9-81ED-4DB2-BD59-A6C34878D82A}">
                    <a16:rowId xmlns:a16="http://schemas.microsoft.com/office/drawing/2014/main" val="926674114"/>
                  </a:ext>
                </a:extLst>
              </a:tr>
              <a:tr h="355887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a:t>
                      </a:r>
                      <a:r>
                        <a:rPr lang="en-GB" sz="1000" dirty="0">
                          <a:solidFill>
                            <a:srgbClr val="FF0000"/>
                          </a:solidFill>
                        </a:rPr>
                        <a:t>Talk about time, order and sequence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rgbClr val="FF0000"/>
                          </a:solidFill>
                        </a:rPr>
                        <a:t> - Introduce 0</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rgbClr val="FF0000"/>
                          </a:solidFill>
                        </a:rPr>
                        <a:t> - Find 0-5; Subitise 0-5; represent 0-5, 1 more/less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dirty="0">
                          <a:solidFill>
                            <a:srgbClr val="FF0000"/>
                          </a:solidFill>
                        </a:rPr>
                        <a:t>Number bonds to 5</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dirty="0">
                          <a:solidFill>
                            <a:srgbClr val="FF0000"/>
                          </a:solidFill>
                        </a:rPr>
                        <a:t>Compare weight</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dirty="0">
                          <a:solidFill>
                            <a:srgbClr val="FF0000"/>
                          </a:solidFill>
                        </a:rPr>
                        <a:t>Composition of 6,7,8: Find and represent 6,7,8; 1 more/less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dirty="0">
                          <a:solidFill>
                            <a:srgbClr val="FF0000"/>
                          </a:solidFill>
                        </a:rPr>
                        <a:t>Explore and compare height</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dirty="0">
                          <a:solidFill>
                            <a:srgbClr val="FF0000"/>
                          </a:solidFill>
                        </a:rPr>
                        <a:t>Explore and compare length</a:t>
                      </a:r>
                      <a:endParaRPr lang="en-GB" sz="1000"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lang="en-GB" sz="1000" dirty="0">
                        <a:solidFill>
                          <a:srgbClr val="FF0000"/>
                        </a:solidFill>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dirty="0">
                          <a:solidFill>
                            <a:srgbClr val="FF0000"/>
                          </a:solidFill>
                        </a:rPr>
                        <a:t>Composition to 10: Find 9 &amp; 10; compare numbers to 10, represent 9 and 10; 1 more/less</a:t>
                      </a:r>
                      <a:endParaRPr lang="en-GB" sz="1000" b="1" i="0" dirty="0">
                        <a:solidFill>
                          <a:srgbClr val="FF0000"/>
                        </a:solidFill>
                        <a:latin typeface="Calibri" panose="020F0502020204030204" pitchFamily="34" charset="0"/>
                        <a:cs typeface="Calibri" panose="020F0502020204030204" pitchFamily="34" charset="0"/>
                      </a:endParaRP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i="0" dirty="0">
                          <a:solidFill>
                            <a:srgbClr val="FF0000"/>
                          </a:solidFill>
                          <a:latin typeface="Calibri" panose="020F0502020204030204" pitchFamily="34" charset="0"/>
                          <a:cs typeface="Calibri" panose="020F0502020204030204" pitchFamily="34" charset="0"/>
                        </a:rPr>
                        <a:t>Make pairs – Odd/even</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i="0" dirty="0">
                          <a:solidFill>
                            <a:srgbClr val="FF0000"/>
                          </a:solidFill>
                          <a:latin typeface="Calibri" panose="020F0502020204030204" pitchFamily="34" charset="0"/>
                          <a:cs typeface="Calibri" panose="020F0502020204030204" pitchFamily="34" charset="0"/>
                        </a:rPr>
                        <a:t>Find a double/ make a double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i="0" dirty="0">
                          <a:solidFill>
                            <a:srgbClr val="FF0000"/>
                          </a:solidFill>
                          <a:latin typeface="Calibri" panose="020F0502020204030204" pitchFamily="34" charset="0"/>
                          <a:cs typeface="Calibri" panose="020F0502020204030204" pitchFamily="34" charset="0"/>
                        </a:rPr>
                        <a:t>Subtraction</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dirty="0">
                          <a:solidFill>
                            <a:srgbClr val="FF0000"/>
                          </a:solidFill>
                        </a:rPr>
                        <a:t>Recognise and name 3D shapes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GB" sz="1000" b="1" dirty="0">
                          <a:solidFill>
                            <a:srgbClr val="FF0000"/>
                          </a:solidFill>
                          <a:effectLst/>
                          <a:latin typeface="Calibri" panose="020F0502020204030204" pitchFamily="34" charset="0"/>
                          <a:cs typeface="Times New Roman" panose="02020603050405020304" pitchFamily="18" charset="0"/>
                        </a:rPr>
                        <a:t>Find and name 2D shapes within 3D shapes; Use 3D shapes for tasks; 3D shapes in the environment</a:t>
                      </a:r>
                      <a:endParaRPr lang="en-GB" sz="1000" dirty="0">
                        <a:effectLst/>
                        <a:latin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p>
                  </a:txBody>
                  <a:tcPr>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tc>
                  <a:txBody>
                    <a:bodyPr/>
                    <a:lstStyle/>
                    <a:p>
                      <a:pPr algn="l">
                        <a:lnSpc>
                          <a:spcPct val="107000"/>
                        </a:lnSpc>
                        <a:spcAft>
                          <a:spcPts val="800"/>
                        </a:spcAft>
                      </a:pPr>
                      <a:r>
                        <a:rPr lang="en-GB" sz="900" b="1" dirty="0">
                          <a:effectLst/>
                          <a:latin typeface="Calibri" panose="020F0502020204030204" pitchFamily="34" charset="0"/>
                          <a:ea typeface="Calibri" panose="020F0502020204030204" pitchFamily="34" charset="0"/>
                          <a:cs typeface="Calibri" panose="020F0502020204030204" pitchFamily="34" charset="0"/>
                        </a:rPr>
                        <a:t>Based on knowledge of their pupils and awareness of misconceptions, class teachers to decide which targets should be re-capped and consolidated during this week. </a:t>
                      </a:r>
                      <a:br>
                        <a:rPr lang="en-GB" sz="900" b="1" dirty="0">
                          <a:effectLst/>
                          <a:latin typeface="Calibri" panose="020F0502020204030204" pitchFamily="34" charset="0"/>
                          <a:ea typeface="Calibri" panose="020F0502020204030204" pitchFamily="34" charset="0"/>
                          <a:cs typeface="Calibri" panose="020F0502020204030204" pitchFamily="34" charset="0"/>
                        </a:rPr>
                      </a:br>
                      <a:r>
                        <a:rPr lang="en-GB" sz="900" b="1" dirty="0">
                          <a:effectLst/>
                          <a:latin typeface="Calibri" panose="020F0502020204030204" pitchFamily="34" charset="0"/>
                          <a:ea typeface="Calibri" panose="020F0502020204030204" pitchFamily="34" charset="0"/>
                          <a:cs typeface="Calibri" panose="020F0502020204030204" pitchFamily="34" charset="0"/>
                        </a:rPr>
                        <a:t/>
                      </a:r>
                      <a:br>
                        <a:rPr lang="en-GB" sz="900" b="1" dirty="0">
                          <a:effectLst/>
                          <a:latin typeface="Calibri" panose="020F0502020204030204" pitchFamily="34" charset="0"/>
                          <a:ea typeface="Calibri" panose="020F0502020204030204" pitchFamily="34" charset="0"/>
                          <a:cs typeface="Calibri" panose="020F0502020204030204" pitchFamily="34" charset="0"/>
                        </a:rPr>
                      </a:br>
                      <a:r>
                        <a:rPr lang="en-GB" sz="9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Key Targets should be prioritised during consolidation weeks. </a:t>
                      </a:r>
                    </a:p>
                    <a:p>
                      <a:pPr algn="l">
                        <a:lnSpc>
                          <a:spcPct val="107000"/>
                        </a:lnSpc>
                        <a:spcAft>
                          <a:spcPts val="800"/>
                        </a:spcAft>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900" b="1" dirty="0">
                          <a:effectLst/>
                          <a:latin typeface="Calibri" panose="020F0502020204030204" pitchFamily="34" charset="0"/>
                          <a:ea typeface="Calibri" panose="020F0502020204030204" pitchFamily="34" charset="0"/>
                          <a:cs typeface="Calibri" panose="020F0502020204030204" pitchFamily="34" charset="0"/>
                        </a:rPr>
                        <a:t>Assessment week will also take place during this week – Any children who have missed a chunk of learning will have that as a focus for their next steps this week</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extLst>
                  <a:ext uri="{0D108BD9-81ED-4DB2-BD59-A6C34878D82A}">
                    <a16:rowId xmlns:a16="http://schemas.microsoft.com/office/drawing/2014/main" val="3689374176"/>
                  </a:ext>
                </a:extLst>
              </a:tr>
            </a:tbl>
          </a:graphicData>
        </a:graphic>
      </p:graphicFrame>
      <p:sp>
        <p:nvSpPr>
          <p:cNvPr id="3" name="Rectangle 2">
            <a:extLst>
              <a:ext uri="{FF2B5EF4-FFF2-40B4-BE49-F238E27FC236}">
                <a16:creationId xmlns:a16="http://schemas.microsoft.com/office/drawing/2014/main" id="{A02A35AE-820B-FBDF-F4B5-AB294315865B}"/>
              </a:ext>
            </a:extLst>
          </p:cNvPr>
          <p:cNvSpPr/>
          <p:nvPr/>
        </p:nvSpPr>
        <p:spPr>
          <a:xfrm>
            <a:off x="3743945" y="103032"/>
            <a:ext cx="4704108" cy="769441"/>
          </a:xfrm>
          <a:prstGeom prst="rect">
            <a:avLst/>
          </a:prstGeom>
          <a:noFill/>
        </p:spPr>
        <p:txBody>
          <a:bodyPr wrap="none" lIns="91440" tIns="45720" rIns="91440" bIns="45720">
            <a:spAutoFit/>
          </a:bodyPr>
          <a:lstStyle/>
          <a:p>
            <a:pPr algn="ctr"/>
            <a:r>
              <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Year R: Spring Term</a:t>
            </a:r>
          </a:p>
        </p:txBody>
      </p:sp>
      <p:pic>
        <p:nvPicPr>
          <p:cNvPr id="8" name="Picture 7">
            <a:extLst>
              <a:ext uri="{FF2B5EF4-FFF2-40B4-BE49-F238E27FC236}">
                <a16:creationId xmlns:a16="http://schemas.microsoft.com/office/drawing/2014/main" id="{20B357C2-FDC4-4840-4A37-DAF0F8B59560}"/>
              </a:ext>
            </a:extLst>
          </p:cNvPr>
          <p:cNvPicPr>
            <a:picLocks noChangeAspect="1"/>
          </p:cNvPicPr>
          <p:nvPr/>
        </p:nvPicPr>
        <p:blipFill>
          <a:blip r:embed="rId2"/>
          <a:stretch>
            <a:fillRect/>
          </a:stretch>
        </p:blipFill>
        <p:spPr>
          <a:xfrm>
            <a:off x="11144636" y="2800"/>
            <a:ext cx="1047363" cy="1047363"/>
          </a:xfrm>
          <a:prstGeom prst="rect">
            <a:avLst/>
          </a:prstGeom>
        </p:spPr>
      </p:pic>
    </p:spTree>
    <p:extLst>
      <p:ext uri="{BB962C8B-B14F-4D97-AF65-F5344CB8AC3E}">
        <p14:creationId xmlns:p14="http://schemas.microsoft.com/office/powerpoint/2010/main" val="3599863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6D667540-9D86-9A40-F12E-A4F7F7F2540F}"/>
              </a:ext>
            </a:extLst>
          </p:cNvPr>
          <p:cNvGraphicFramePr>
            <a:graphicFrameLocks noGrp="1"/>
          </p:cNvGraphicFramePr>
          <p:nvPr>
            <p:extLst>
              <p:ext uri="{D42A27DB-BD31-4B8C-83A1-F6EECF244321}">
                <p14:modId xmlns:p14="http://schemas.microsoft.com/office/powerpoint/2010/main" val="3418460603"/>
              </p:ext>
            </p:extLst>
          </p:nvPr>
        </p:nvGraphicFramePr>
        <p:xfrm>
          <a:off x="-3" y="1050163"/>
          <a:ext cx="12192001" cy="5745209"/>
        </p:xfrm>
        <a:graphic>
          <a:graphicData uri="http://schemas.openxmlformats.org/drawingml/2006/table">
            <a:tbl>
              <a:tblPr firstRow="1" bandRow="1">
                <a:tableStyleId>{5C22544A-7EE6-4342-B048-85BDC9FD1C3A}</a:tableStyleId>
              </a:tblPr>
              <a:tblGrid>
                <a:gridCol w="6254529">
                  <a:extLst>
                    <a:ext uri="{9D8B030D-6E8A-4147-A177-3AD203B41FA5}">
                      <a16:colId xmlns:a16="http://schemas.microsoft.com/office/drawing/2014/main" val="4053537149"/>
                    </a:ext>
                  </a:extLst>
                </a:gridCol>
                <a:gridCol w="5937472">
                  <a:extLst>
                    <a:ext uri="{9D8B030D-6E8A-4147-A177-3AD203B41FA5}">
                      <a16:colId xmlns:a16="http://schemas.microsoft.com/office/drawing/2014/main" val="3764324406"/>
                    </a:ext>
                  </a:extLst>
                </a:gridCol>
              </a:tblGrid>
              <a:tr h="1354692">
                <a:tc>
                  <a:txBody>
                    <a:bodyPr/>
                    <a:lstStyle/>
                    <a:p>
                      <a:pPr algn="ctr"/>
                      <a:endParaRPr lang="en-US" sz="1600" b="1" u="sng" dirty="0">
                        <a:solidFill>
                          <a:schemeClr val="tx1"/>
                        </a:solidFill>
                      </a:endParaRPr>
                    </a:p>
                    <a:p>
                      <a:pPr algn="ctr"/>
                      <a:r>
                        <a:rPr lang="en-US" sz="1600" b="1" u="sng" dirty="0">
                          <a:solidFill>
                            <a:schemeClr val="tx1"/>
                          </a:solidFill>
                        </a:rPr>
                        <a:t>Weeks 1-12</a:t>
                      </a:r>
                      <a:endParaRPr lang="en-GB" sz="1600" b="1" u="none" dirty="0">
                        <a:solidFill>
                          <a:schemeClr val="tx1"/>
                        </a:solidFill>
                      </a:endParaRPr>
                    </a:p>
                  </a:txBody>
                  <a:tcPr>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16200000" scaled="1"/>
                      <a:tileRect/>
                    </a:gradFill>
                  </a:tcPr>
                </a:tc>
                <a:tc>
                  <a:txBody>
                    <a:bodyPr/>
                    <a:lstStyle/>
                    <a:p>
                      <a:pPr algn="ctr"/>
                      <a:endParaRPr lang="en-GB" sz="1600" dirty="0">
                        <a:solidFill>
                          <a:schemeClr val="tx1"/>
                        </a:solidFill>
                      </a:endParaRPr>
                    </a:p>
                    <a:p>
                      <a:pPr algn="ctr"/>
                      <a:r>
                        <a:rPr lang="en-GB" sz="1600" u="sng" dirty="0">
                          <a:solidFill>
                            <a:schemeClr val="tx1"/>
                          </a:solidFill>
                        </a:rPr>
                        <a:t>Week 13</a:t>
                      </a:r>
                    </a:p>
                    <a:p>
                      <a:pPr algn="ctr"/>
                      <a:r>
                        <a:rPr lang="en-GB" sz="1600" dirty="0">
                          <a:solidFill>
                            <a:schemeClr val="tx1"/>
                          </a:solidFill>
                        </a:rPr>
                        <a:t>Consolidation weeks</a:t>
                      </a:r>
                    </a:p>
                    <a:p>
                      <a:pPr algn="ctr"/>
                      <a:endParaRPr lang="en-GB" sz="1600" dirty="0">
                        <a:solidFill>
                          <a:schemeClr val="tx1"/>
                        </a:solidFill>
                      </a:endParaRPr>
                    </a:p>
                  </a:txBody>
                  <a:tcPr>
                    <a:gradFill flip="none" rotWithShape="1">
                      <a:gsLst>
                        <a:gs pos="0">
                          <a:schemeClr val="accent5">
                            <a:lumMod val="75000"/>
                            <a:tint val="66000"/>
                            <a:satMod val="160000"/>
                          </a:schemeClr>
                        </a:gs>
                        <a:gs pos="50000">
                          <a:schemeClr val="accent5">
                            <a:lumMod val="75000"/>
                            <a:tint val="44500"/>
                            <a:satMod val="160000"/>
                          </a:schemeClr>
                        </a:gs>
                        <a:gs pos="100000">
                          <a:schemeClr val="accent5">
                            <a:lumMod val="75000"/>
                            <a:tint val="23500"/>
                            <a:satMod val="160000"/>
                          </a:schemeClr>
                        </a:gs>
                      </a:gsLst>
                      <a:lin ang="16200000" scaled="1"/>
                      <a:tileRect/>
                    </a:gradFill>
                  </a:tcPr>
                </a:tc>
                <a:extLst>
                  <a:ext uri="{0D108BD9-81ED-4DB2-BD59-A6C34878D82A}">
                    <a16:rowId xmlns:a16="http://schemas.microsoft.com/office/drawing/2014/main" val="926674114"/>
                  </a:ext>
                </a:extLst>
              </a:tr>
              <a:tr h="3646032">
                <a:tc>
                  <a:txBody>
                    <a:bodyPr/>
                    <a:lstStyle/>
                    <a:p>
                      <a:pPr marL="171450" indent="-171450" algn="l">
                        <a:lnSpc>
                          <a:spcPct val="107000"/>
                        </a:lnSpc>
                        <a:spcAft>
                          <a:spcPts val="800"/>
                        </a:spcAft>
                        <a:buFontTx/>
                        <a:buChar char="-"/>
                      </a:pPr>
                      <a:r>
                        <a:rPr lang="en-GB" sz="1000" b="1" dirty="0">
                          <a:solidFill>
                            <a:srgbClr val="FF0000"/>
                          </a:solidFill>
                          <a:effectLst/>
                          <a:latin typeface="+mn-lt"/>
                          <a:ea typeface="Calibri" panose="020F0502020204030204" pitchFamily="34" charset="0"/>
                          <a:cs typeface="Times New Roman" panose="02020603050405020304" pitchFamily="18" charset="0"/>
                        </a:rPr>
                        <a:t>Patterns</a:t>
                      </a:r>
                    </a:p>
                    <a:p>
                      <a:pPr marL="171450" indent="-171450" algn="l">
                        <a:lnSpc>
                          <a:spcPct val="107000"/>
                        </a:lnSpc>
                        <a:spcAft>
                          <a:spcPts val="800"/>
                        </a:spcAft>
                        <a:buFontTx/>
                        <a:buChar char="-"/>
                      </a:pPr>
                      <a:r>
                        <a:rPr lang="en-GB" sz="1000" b="1" dirty="0">
                          <a:solidFill>
                            <a:srgbClr val="FF0000"/>
                          </a:solidFill>
                          <a:effectLst/>
                          <a:latin typeface="+mn-lt"/>
                          <a:cs typeface="Times New Roman" panose="02020603050405020304" pitchFamily="18" charset="0"/>
                        </a:rPr>
                        <a:t>Bonds to 10</a:t>
                      </a:r>
                    </a:p>
                    <a:p>
                      <a:pPr marL="171450" indent="-171450" algn="l">
                        <a:lnSpc>
                          <a:spcPct val="107000"/>
                        </a:lnSpc>
                        <a:spcAft>
                          <a:spcPts val="800"/>
                        </a:spcAft>
                        <a:buFontTx/>
                        <a:buChar char="-"/>
                      </a:pPr>
                      <a:r>
                        <a:rPr lang="en-GB" sz="1000" b="1" dirty="0">
                          <a:solidFill>
                            <a:srgbClr val="FF0000"/>
                          </a:solidFill>
                          <a:effectLst/>
                          <a:latin typeface="+mn-lt"/>
                          <a:cs typeface="Times New Roman" panose="02020603050405020304" pitchFamily="18" charset="0"/>
                        </a:rPr>
                        <a:t>Build numbers beyond 10 (10-13)</a:t>
                      </a:r>
                    </a:p>
                    <a:p>
                      <a:pPr marL="171450" indent="-171450" algn="l">
                        <a:lnSpc>
                          <a:spcPct val="107000"/>
                        </a:lnSpc>
                        <a:spcAft>
                          <a:spcPts val="800"/>
                        </a:spcAft>
                        <a:buFontTx/>
                        <a:buChar char="-"/>
                      </a:pPr>
                      <a:r>
                        <a:rPr lang="en-GB" sz="1000" b="1" dirty="0">
                          <a:solidFill>
                            <a:srgbClr val="FF0000"/>
                          </a:solidFill>
                          <a:effectLst/>
                          <a:latin typeface="+mn-lt"/>
                          <a:cs typeface="Times New Roman" panose="02020603050405020304" pitchFamily="18" charset="0"/>
                        </a:rPr>
                        <a:t>Build numbers beyond 10 (14-20)</a:t>
                      </a:r>
                    </a:p>
                    <a:p>
                      <a:pPr marL="171450" indent="-171450" algn="l">
                        <a:lnSpc>
                          <a:spcPct val="107000"/>
                        </a:lnSpc>
                        <a:spcAft>
                          <a:spcPts val="800"/>
                        </a:spcAft>
                        <a:buFontTx/>
                        <a:buChar char="-"/>
                      </a:pPr>
                      <a:r>
                        <a:rPr lang="en-GB" sz="1000" b="1" dirty="0">
                          <a:solidFill>
                            <a:srgbClr val="FF0000"/>
                          </a:solidFill>
                          <a:effectLst/>
                          <a:latin typeface="+mn-lt"/>
                          <a:cs typeface="Times New Roman" panose="02020603050405020304" pitchFamily="18" charset="0"/>
                        </a:rPr>
                        <a:t>Verbal counting beyond 20 and verbal counting pattern</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dirty="0">
                          <a:solidFill>
                            <a:srgbClr val="FF0000"/>
                          </a:solidFill>
                        </a:rPr>
                        <a:t>Shapes in the environment and building shapes using natural resources e.g. sticks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u="none" dirty="0">
                          <a:solidFill>
                            <a:srgbClr val="FF0000"/>
                          </a:solidFill>
                        </a:rPr>
                        <a:t>How many now? </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u="none" dirty="0">
                          <a:solidFill>
                            <a:srgbClr val="FF0000"/>
                          </a:solidFill>
                        </a:rPr>
                        <a:t>Comparing quantities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u="none" dirty="0">
                          <a:solidFill>
                            <a:srgbClr val="FF0000"/>
                          </a:solidFill>
                        </a:rPr>
                        <a:t>Addition: Add more; How many did I add?</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b="1" u="none" dirty="0">
                          <a:solidFill>
                            <a:srgbClr val="FF0000"/>
                          </a:solidFill>
                        </a:rPr>
                        <a:t>Subtraction: Take away; How many did I take away?</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dirty="0">
                          <a:solidFill>
                            <a:srgbClr val="FF0000"/>
                          </a:solidFill>
                        </a:rPr>
                        <a:t>Making new shapes by joining shapes: Rotate and manipulating shapes</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dirty="0">
                          <a:solidFill>
                            <a:srgbClr val="FF0000"/>
                          </a:solidFill>
                          <a:effectLst/>
                          <a:latin typeface="+mn-lt"/>
                          <a:cs typeface="Times New Roman" panose="02020603050405020304" pitchFamily="18" charset="0"/>
                        </a:rPr>
                        <a:t>Explore sharing</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dirty="0">
                          <a:solidFill>
                            <a:srgbClr val="FF0000"/>
                          </a:solidFill>
                          <a:effectLst/>
                          <a:latin typeface="+mn-lt"/>
                          <a:cs typeface="Times New Roman" panose="02020603050405020304" pitchFamily="18" charset="0"/>
                        </a:rPr>
                        <a:t>Explore grouping</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dirty="0">
                          <a:solidFill>
                            <a:srgbClr val="FF0000"/>
                          </a:solidFill>
                          <a:effectLst/>
                          <a:latin typeface="+mn-lt"/>
                          <a:cs typeface="Times New Roman" panose="02020603050405020304" pitchFamily="18" charset="0"/>
                        </a:rPr>
                        <a:t>Even and odd sharing</a:t>
                      </a:r>
                    </a:p>
                    <a:p>
                      <a:pPr marL="171450" marR="0" lvl="0" indent="-171450" algn="l" defTabSz="914400" rtl="0" eaLnBrk="1" fontAlgn="auto" latinLnBrk="0" hangingPunct="1">
                        <a:lnSpc>
                          <a:spcPct val="107000"/>
                        </a:lnSpc>
                        <a:spcBef>
                          <a:spcPts val="0"/>
                        </a:spcBef>
                        <a:spcAft>
                          <a:spcPts val="800"/>
                        </a:spcAft>
                        <a:buClrTx/>
                        <a:buSzTx/>
                        <a:buFontTx/>
                        <a:buChar char="-"/>
                        <a:tabLst/>
                        <a:defRPr/>
                      </a:pPr>
                      <a:r>
                        <a:rPr lang="en-GB" sz="1000" dirty="0">
                          <a:solidFill>
                            <a:srgbClr val="FF0000"/>
                          </a:solidFill>
                          <a:effectLst/>
                          <a:latin typeface="+mn-lt"/>
                          <a:cs typeface="Times New Roman" panose="02020603050405020304" pitchFamily="18" charset="0"/>
                        </a:rPr>
                        <a:t>Play with and build doubles</a:t>
                      </a:r>
                      <a:endParaRPr lang="en-GB" sz="1000" dirty="0">
                        <a:solidFill>
                          <a:srgbClr val="FF0000"/>
                        </a:solidFill>
                      </a:endParaRPr>
                    </a:p>
                    <a:p>
                      <a:pPr algn="l">
                        <a:lnSpc>
                          <a:spcPct val="107000"/>
                        </a:lnSpc>
                        <a:spcAft>
                          <a:spcPts val="800"/>
                        </a:spcAft>
                      </a:pPr>
                      <a:endParaRPr lang="en-GB" sz="1000" dirty="0"/>
                    </a:p>
                    <a:p>
                      <a:pPr marL="171450" marR="0" lvl="0" indent="-171450" algn="l" defTabSz="914400" rtl="0" eaLnBrk="1" fontAlgn="auto" latinLnBrk="0" hangingPunct="1">
                        <a:lnSpc>
                          <a:spcPct val="107000"/>
                        </a:lnSpc>
                        <a:spcBef>
                          <a:spcPts val="0"/>
                        </a:spcBef>
                        <a:spcAft>
                          <a:spcPts val="800"/>
                        </a:spcAft>
                        <a:buClrTx/>
                        <a:buSzTx/>
                        <a:buFontTx/>
                        <a:buChar char="-"/>
                        <a:tabLst/>
                        <a:defRPr/>
                      </a:pPr>
                      <a:endParaRPr lang="en-US" sz="1000" b="1" u="none" dirty="0">
                        <a:solidFill>
                          <a:srgbClr val="FF0000"/>
                        </a:solidFill>
                      </a:endParaRPr>
                    </a:p>
                  </a:txBody>
                  <a:tcPr marL="68580" marR="6858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tc>
                  <a:txBody>
                    <a:bodyPr/>
                    <a:lstStyle/>
                    <a:p>
                      <a:pPr algn="l">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Based on knowledge of their pupils and awareness of misconceptions, class teachers to decide which targets should be re-capped and consolidated during this week. </a:t>
                      </a:r>
                      <a:br>
                        <a:rPr lang="en-GB" sz="1000" b="1" dirty="0">
                          <a:effectLst/>
                          <a:latin typeface="Calibri" panose="020F0502020204030204" pitchFamily="34" charset="0"/>
                          <a:ea typeface="Calibri" panose="020F0502020204030204" pitchFamily="34" charset="0"/>
                          <a:cs typeface="Calibri" panose="020F0502020204030204" pitchFamily="34" charset="0"/>
                        </a:rPr>
                      </a:br>
                      <a:r>
                        <a:rPr lang="en-GB" sz="1000" b="1" dirty="0">
                          <a:effectLst/>
                          <a:latin typeface="Calibri" panose="020F0502020204030204" pitchFamily="34" charset="0"/>
                          <a:ea typeface="Calibri" panose="020F0502020204030204" pitchFamily="34" charset="0"/>
                          <a:cs typeface="Calibri" panose="020F0502020204030204" pitchFamily="34" charset="0"/>
                        </a:rPr>
                        <a:t/>
                      </a:r>
                      <a:br>
                        <a:rPr lang="en-GB" sz="1000" b="1" dirty="0">
                          <a:effectLst/>
                          <a:latin typeface="Calibri" panose="020F0502020204030204" pitchFamily="34" charset="0"/>
                          <a:ea typeface="Calibri" panose="020F0502020204030204" pitchFamily="34" charset="0"/>
                          <a:cs typeface="Calibri" panose="020F0502020204030204" pitchFamily="34" charset="0"/>
                        </a:rPr>
                      </a:br>
                      <a:r>
                        <a:rPr lang="en-GB" sz="10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Key Targets should be prioritised during consolidation weeks. </a:t>
                      </a:r>
                    </a:p>
                    <a:p>
                      <a:pPr algn="l">
                        <a:lnSpc>
                          <a:spcPct val="107000"/>
                        </a:lnSpc>
                        <a:spcAft>
                          <a:spcPts val="80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00" b="1" dirty="0">
                          <a:effectLst/>
                          <a:latin typeface="Calibri" panose="020F0502020204030204" pitchFamily="34" charset="0"/>
                          <a:ea typeface="Calibri" panose="020F0502020204030204" pitchFamily="34" charset="0"/>
                          <a:cs typeface="Calibri" panose="020F0502020204030204" pitchFamily="34" charset="0"/>
                        </a:rPr>
                        <a:t>Assessment week will also take place during this week – Any children who have missed a chunk of learning will have that as a focus for their next steps this week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US" sz="1000" b="1" dirty="0">
                        <a:effectLst/>
                        <a:latin typeface="+mn-lt"/>
                        <a:cs typeface="Calibri" panose="020F0502020204030204" pitchFamily="34" charset="0"/>
                      </a:endParaRPr>
                    </a:p>
                    <a:p>
                      <a:pPr algn="l">
                        <a:lnSpc>
                          <a:spcPct val="107000"/>
                        </a:lnSpc>
                        <a:spcAft>
                          <a:spcPts val="800"/>
                        </a:spcAft>
                      </a:pPr>
                      <a:endParaRPr lang="en-US" sz="1000" b="1" dirty="0">
                        <a:effectLst/>
                        <a:latin typeface="+mn-lt"/>
                        <a:cs typeface="Calibri" panose="020F0502020204030204" pitchFamily="34" charset="0"/>
                      </a:endParaRPr>
                    </a:p>
                    <a:p>
                      <a:pPr algn="l">
                        <a:lnSpc>
                          <a:spcPct val="107000"/>
                        </a:lnSpc>
                        <a:spcAft>
                          <a:spcPts val="800"/>
                        </a:spcAft>
                      </a:pPr>
                      <a:endParaRPr lang="en-GB" sz="1000" b="1" dirty="0">
                        <a:effectLst/>
                        <a:latin typeface="+mn-lt"/>
                        <a:cs typeface="Calibri" panose="020F0502020204030204" pitchFamily="34" charset="0"/>
                      </a:endParaRPr>
                    </a:p>
                    <a:p>
                      <a:pPr algn="l">
                        <a:lnSpc>
                          <a:spcPct val="107000"/>
                        </a:lnSpc>
                        <a:spcAft>
                          <a:spcPts val="800"/>
                        </a:spcAft>
                      </a:pPr>
                      <a:endParaRPr lang="en-GB" sz="1000" dirty="0">
                        <a:effectLst/>
                        <a:latin typeface="+mn-lt"/>
                        <a:cs typeface="Times New Roman" panose="02020603050405020304" pitchFamily="18" charset="0"/>
                      </a:endParaRPr>
                    </a:p>
                    <a:p>
                      <a:pPr algn="l">
                        <a:lnSpc>
                          <a:spcPct val="107000"/>
                        </a:lnSpc>
                        <a:spcAft>
                          <a:spcPts val="800"/>
                        </a:spcAft>
                      </a:pPr>
                      <a:endParaRPr lang="en-GB" sz="1000" dirty="0">
                        <a:effectLst/>
                        <a:latin typeface="+mn-lt"/>
                        <a:cs typeface="Times New Roman" panose="02020603050405020304" pitchFamily="18" charset="0"/>
                      </a:endParaRPr>
                    </a:p>
                  </a:txBody>
                  <a:tcPr marL="68580" marR="68580" marT="0" marB="0">
                    <a:gradFill flip="none" rotWithShape="1">
                      <a:gsLst>
                        <a:gs pos="0">
                          <a:schemeClr val="accent5">
                            <a:lumMod val="60000"/>
                            <a:lumOff val="40000"/>
                            <a:tint val="66000"/>
                            <a:satMod val="160000"/>
                          </a:schemeClr>
                        </a:gs>
                        <a:gs pos="50000">
                          <a:schemeClr val="accent5">
                            <a:lumMod val="60000"/>
                            <a:lumOff val="40000"/>
                            <a:tint val="44500"/>
                            <a:satMod val="160000"/>
                          </a:schemeClr>
                        </a:gs>
                        <a:gs pos="100000">
                          <a:schemeClr val="accent5">
                            <a:lumMod val="60000"/>
                            <a:lumOff val="40000"/>
                            <a:tint val="23500"/>
                            <a:satMod val="160000"/>
                          </a:schemeClr>
                        </a:gs>
                      </a:gsLst>
                      <a:lin ang="16200000" scaled="1"/>
                      <a:tileRect/>
                    </a:gradFill>
                  </a:tcPr>
                </a:tc>
                <a:extLst>
                  <a:ext uri="{0D108BD9-81ED-4DB2-BD59-A6C34878D82A}">
                    <a16:rowId xmlns:a16="http://schemas.microsoft.com/office/drawing/2014/main" val="3689374176"/>
                  </a:ext>
                </a:extLst>
              </a:tr>
            </a:tbl>
          </a:graphicData>
        </a:graphic>
      </p:graphicFrame>
      <p:sp>
        <p:nvSpPr>
          <p:cNvPr id="3" name="Rectangle 2">
            <a:extLst>
              <a:ext uri="{FF2B5EF4-FFF2-40B4-BE49-F238E27FC236}">
                <a16:creationId xmlns:a16="http://schemas.microsoft.com/office/drawing/2014/main" id="{A02A35AE-820B-FBDF-F4B5-AB294315865B}"/>
              </a:ext>
            </a:extLst>
          </p:cNvPr>
          <p:cNvSpPr/>
          <p:nvPr/>
        </p:nvSpPr>
        <p:spPr>
          <a:xfrm>
            <a:off x="3497884" y="103032"/>
            <a:ext cx="5196231" cy="769441"/>
          </a:xfrm>
          <a:prstGeom prst="rect">
            <a:avLst/>
          </a:prstGeom>
          <a:noFill/>
        </p:spPr>
        <p:txBody>
          <a:bodyPr wrap="none" lIns="91440" tIns="45720" rIns="91440" bIns="45720">
            <a:spAutoFit/>
          </a:bodyPr>
          <a:lstStyle/>
          <a:p>
            <a:pPr algn="ctr"/>
            <a:r>
              <a:rPr lang="en-U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Year R: Summer Term</a:t>
            </a:r>
          </a:p>
        </p:txBody>
      </p:sp>
      <p:pic>
        <p:nvPicPr>
          <p:cNvPr id="6" name="Picture 5">
            <a:extLst>
              <a:ext uri="{FF2B5EF4-FFF2-40B4-BE49-F238E27FC236}">
                <a16:creationId xmlns:a16="http://schemas.microsoft.com/office/drawing/2014/main" id="{FA07F677-5353-8AC9-4230-37CCFE96A1AD}"/>
              </a:ext>
            </a:extLst>
          </p:cNvPr>
          <p:cNvPicPr>
            <a:picLocks noChangeAspect="1"/>
          </p:cNvPicPr>
          <p:nvPr/>
        </p:nvPicPr>
        <p:blipFill>
          <a:blip r:embed="rId2"/>
          <a:stretch>
            <a:fillRect/>
          </a:stretch>
        </p:blipFill>
        <p:spPr>
          <a:xfrm>
            <a:off x="11144636" y="2800"/>
            <a:ext cx="1047363" cy="1047363"/>
          </a:xfrm>
          <a:prstGeom prst="rect">
            <a:avLst/>
          </a:prstGeom>
        </p:spPr>
      </p:pic>
    </p:spTree>
    <p:extLst>
      <p:ext uri="{BB962C8B-B14F-4D97-AF65-F5344CB8AC3E}">
        <p14:creationId xmlns:p14="http://schemas.microsoft.com/office/powerpoint/2010/main" val="25816477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628</TotalTime>
  <Words>1191</Words>
  <Application>Microsoft Office PowerPoint</Application>
  <PresentationFormat>Widescreen</PresentationFormat>
  <Paragraphs>79</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Parker</dc:creator>
  <cp:lastModifiedBy>Moya Whitehead</cp:lastModifiedBy>
  <cp:revision>56</cp:revision>
  <dcterms:created xsi:type="dcterms:W3CDTF">2022-09-09T15:40:50Z</dcterms:created>
  <dcterms:modified xsi:type="dcterms:W3CDTF">2024-02-12T12:25:33Z</dcterms:modified>
</cp:coreProperties>
</file>