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57" r:id="rId9"/>
    <p:sldId id="256"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DFB043-D770-44F7-A6AC-7C94E03505A5}"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2896961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FB043-D770-44F7-A6AC-7C94E03505A5}"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3612333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DFB043-D770-44F7-A6AC-7C94E03505A5}"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1886391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7DFB043-D770-44F7-A6AC-7C94E03505A5}"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23130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DFB043-D770-44F7-A6AC-7C94E03505A5}" type="datetimeFigureOut">
              <a:rPr lang="en-GB" smtClean="0"/>
              <a:t>06/11/2023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814620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7DFB043-D770-44F7-A6AC-7C94E03505A5}" type="datetimeFigureOut">
              <a:rPr lang="en-GB" smtClean="0"/>
              <a:t>06/11/2023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3932710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FB043-D770-44F7-A6AC-7C94E03505A5}" type="datetimeFigureOut">
              <a:rPr lang="en-GB" smtClean="0"/>
              <a:t>06/11/2023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329076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FB043-D770-44F7-A6AC-7C94E03505A5}"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2425610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FB043-D770-44F7-A6AC-7C94E03505A5}"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1625197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FB043-D770-44F7-A6AC-7C94E03505A5}"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3055148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FB043-D770-44F7-A6AC-7C94E03505A5}"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360507-0A7D-4F47-B508-6854B638E8BC}" type="slidenum">
              <a:rPr lang="en-GB" smtClean="0"/>
              <a:t>‹#›</a:t>
            </a:fld>
            <a:endParaRPr lang="en-GB"/>
          </a:p>
        </p:txBody>
      </p:sp>
    </p:spTree>
    <p:extLst>
      <p:ext uri="{BB962C8B-B14F-4D97-AF65-F5344CB8AC3E}">
        <p14:creationId xmlns:p14="http://schemas.microsoft.com/office/powerpoint/2010/main" val="2793655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DFB043-D770-44F7-A6AC-7C94E03505A5}" type="datetimeFigureOut">
              <a:rPr lang="en-GB" smtClean="0"/>
              <a:t>06/11/2023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360507-0A7D-4F47-B508-6854B638E8BC}" type="slidenum">
              <a:rPr lang="en-GB" smtClean="0"/>
              <a:t>‹#›</a:t>
            </a:fld>
            <a:endParaRPr lang="en-GB"/>
          </a:p>
        </p:txBody>
      </p:sp>
    </p:spTree>
    <p:extLst>
      <p:ext uri="{BB962C8B-B14F-4D97-AF65-F5344CB8AC3E}">
        <p14:creationId xmlns:p14="http://schemas.microsoft.com/office/powerpoint/2010/main" val="2941170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bing.com/videos/search?q=my+body+my+rules+youtube&amp;view=detail&amp;mid=3AF478CA92AB8FBC65E43AF478CA92AB8FBC65E4&amp;FORM=VIR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453" y="437270"/>
            <a:ext cx="10729092"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How can we take care of our bodies?</a:t>
            </a:r>
          </a:p>
        </p:txBody>
      </p:sp>
      <p:sp>
        <p:nvSpPr>
          <p:cNvPr id="3" name="Rectangle 2"/>
          <p:cNvSpPr/>
          <p:nvPr/>
        </p:nvSpPr>
        <p:spPr>
          <a:xfrm>
            <a:off x="0" y="1428950"/>
            <a:ext cx="12192000" cy="2585323"/>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Mental health is very important but we’re focusing more on physical health in this lesson</a:t>
            </a:r>
          </a:p>
        </p:txBody>
      </p:sp>
      <p:sp>
        <p:nvSpPr>
          <p:cNvPr id="4" name="Rectangle 3"/>
          <p:cNvSpPr/>
          <p:nvPr/>
        </p:nvSpPr>
        <p:spPr>
          <a:xfrm>
            <a:off x="3887254" y="3930079"/>
            <a:ext cx="4417491"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Share your ideas</a:t>
            </a:r>
          </a:p>
        </p:txBody>
      </p:sp>
      <p:sp>
        <p:nvSpPr>
          <p:cNvPr id="5" name="Rectangle 4"/>
          <p:cNvSpPr/>
          <p:nvPr/>
        </p:nvSpPr>
        <p:spPr>
          <a:xfrm>
            <a:off x="0" y="5138546"/>
            <a:ext cx="12192000" cy="1569660"/>
          </a:xfrm>
          <a:prstGeom prst="rect">
            <a:avLst/>
          </a:prstGeom>
          <a:noFill/>
        </p:spPr>
        <p:txBody>
          <a:bodyPr wrap="squar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Hopefully you get everything that we discussed during our first PSHE lesson this year!</a:t>
            </a:r>
          </a:p>
        </p:txBody>
      </p:sp>
      <p:pic>
        <p:nvPicPr>
          <p:cNvPr id="6" name="Picture 5"/>
          <p:cNvPicPr>
            <a:picLocks noChangeAspect="1"/>
          </p:cNvPicPr>
          <p:nvPr/>
        </p:nvPicPr>
        <p:blipFill>
          <a:blip r:embed="rId2"/>
          <a:stretch>
            <a:fillRect/>
          </a:stretch>
        </p:blipFill>
        <p:spPr>
          <a:xfrm>
            <a:off x="8964995" y="3072829"/>
            <a:ext cx="2495550" cy="1714500"/>
          </a:xfrm>
          <a:prstGeom prst="rect">
            <a:avLst/>
          </a:prstGeom>
        </p:spPr>
      </p:pic>
      <p:pic>
        <p:nvPicPr>
          <p:cNvPr id="8" name="Picture 7"/>
          <p:cNvPicPr>
            <a:picLocks noChangeAspect="1"/>
          </p:cNvPicPr>
          <p:nvPr/>
        </p:nvPicPr>
        <p:blipFill>
          <a:blip r:embed="rId3"/>
          <a:stretch>
            <a:fillRect/>
          </a:stretch>
        </p:blipFill>
        <p:spPr>
          <a:xfrm>
            <a:off x="506167" y="3072829"/>
            <a:ext cx="2495550" cy="1714500"/>
          </a:xfrm>
          <a:prstGeom prst="rect">
            <a:avLst/>
          </a:prstGeom>
        </p:spPr>
      </p:pic>
      <p:sp>
        <p:nvSpPr>
          <p:cNvPr id="9" name="Rectangle 8"/>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900927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6905" y="262772"/>
            <a:ext cx="3023648"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Good diet</a:t>
            </a:r>
          </a:p>
        </p:txBody>
      </p:sp>
      <p:sp>
        <p:nvSpPr>
          <p:cNvPr id="3" name="Rectangle 2"/>
          <p:cNvSpPr/>
          <p:nvPr/>
        </p:nvSpPr>
        <p:spPr>
          <a:xfrm>
            <a:off x="-1" y="1293081"/>
            <a:ext cx="12192001" cy="3416320"/>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gives the body all of the vitamins, minerals and nutrients that it needs to keep organs functioning well and bodily tissue healthy </a:t>
            </a:r>
          </a:p>
        </p:txBody>
      </p:sp>
      <p:pic>
        <p:nvPicPr>
          <p:cNvPr id="4" name="Picture 3"/>
          <p:cNvPicPr>
            <a:picLocks noChangeAspect="1"/>
          </p:cNvPicPr>
          <p:nvPr/>
        </p:nvPicPr>
        <p:blipFill>
          <a:blip r:embed="rId2"/>
          <a:stretch>
            <a:fillRect/>
          </a:stretch>
        </p:blipFill>
        <p:spPr>
          <a:xfrm>
            <a:off x="8363487" y="4816380"/>
            <a:ext cx="2857500" cy="1600200"/>
          </a:xfrm>
          <a:prstGeom prst="rect">
            <a:avLst/>
          </a:prstGeom>
        </p:spPr>
      </p:pic>
      <p:sp>
        <p:nvSpPr>
          <p:cNvPr id="5" name="Rectangle 4"/>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398182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72588" y="262772"/>
            <a:ext cx="2492285"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Exercise</a:t>
            </a: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is closely linked to longer life and reduced risk of serious illness or disease in later life. </a:t>
            </a:r>
          </a:p>
        </p:txBody>
      </p:sp>
      <p:pic>
        <p:nvPicPr>
          <p:cNvPr id="5" name="Picture 4"/>
          <p:cNvPicPr>
            <a:picLocks noChangeAspect="1"/>
          </p:cNvPicPr>
          <p:nvPr/>
        </p:nvPicPr>
        <p:blipFill>
          <a:blip r:embed="rId2"/>
          <a:stretch>
            <a:fillRect/>
          </a:stretch>
        </p:blipFill>
        <p:spPr>
          <a:xfrm>
            <a:off x="7568148" y="4088414"/>
            <a:ext cx="3546319" cy="2359914"/>
          </a:xfrm>
          <a:prstGeom prst="rect">
            <a:avLst/>
          </a:prstGeom>
        </p:spPr>
      </p:pic>
      <p:sp>
        <p:nvSpPr>
          <p:cNvPr id="6" name="Rectangle 5"/>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290385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06777" y="262772"/>
            <a:ext cx="4223913"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Good Hygiene</a:t>
            </a: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reduces the risk of viruses, bacteria or pathogens (that are detrimental to health) from entering the body.</a:t>
            </a:r>
          </a:p>
        </p:txBody>
      </p:sp>
      <p:pic>
        <p:nvPicPr>
          <p:cNvPr id="4" name="Picture 3"/>
          <p:cNvPicPr>
            <a:picLocks noChangeAspect="1"/>
          </p:cNvPicPr>
          <p:nvPr/>
        </p:nvPicPr>
        <p:blipFill>
          <a:blip r:embed="rId2"/>
          <a:stretch>
            <a:fillRect/>
          </a:stretch>
        </p:blipFill>
        <p:spPr>
          <a:xfrm>
            <a:off x="8755957" y="3985383"/>
            <a:ext cx="2538815" cy="2572969"/>
          </a:xfrm>
          <a:prstGeom prst="rect">
            <a:avLst/>
          </a:prstGeom>
        </p:spPr>
      </p:pic>
      <p:sp>
        <p:nvSpPr>
          <p:cNvPr id="5" name="Rectangle 4"/>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320459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7107" y="262772"/>
            <a:ext cx="6303265"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Getting enough sleep</a:t>
            </a: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allows your body to repair itself and continue to function well and fight off illness and disease.</a:t>
            </a:r>
          </a:p>
        </p:txBody>
      </p:sp>
      <p:pic>
        <p:nvPicPr>
          <p:cNvPr id="5" name="Picture 4"/>
          <p:cNvPicPr>
            <a:picLocks noChangeAspect="1"/>
          </p:cNvPicPr>
          <p:nvPr/>
        </p:nvPicPr>
        <p:blipFill>
          <a:blip r:embed="rId2"/>
          <a:stretch>
            <a:fillRect/>
          </a:stretch>
        </p:blipFill>
        <p:spPr>
          <a:xfrm>
            <a:off x="6508056" y="4075535"/>
            <a:ext cx="4488659" cy="2338144"/>
          </a:xfrm>
          <a:prstGeom prst="rect">
            <a:avLst/>
          </a:prstGeom>
        </p:spPr>
      </p:pic>
      <p:sp>
        <p:nvSpPr>
          <p:cNvPr id="6" name="Rectangle 5"/>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315906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3699" y="544963"/>
            <a:ext cx="9427068"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Visiting the doctors and dentists</a:t>
            </a:r>
          </a:p>
        </p:txBody>
      </p:sp>
      <p:sp>
        <p:nvSpPr>
          <p:cNvPr id="3" name="Rectangle 2"/>
          <p:cNvSpPr/>
          <p:nvPr/>
        </p:nvSpPr>
        <p:spPr>
          <a:xfrm>
            <a:off x="0" y="1468293"/>
            <a:ext cx="12192001" cy="2585323"/>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allows any illness or any problems with your health to be identified and resolved. </a:t>
            </a:r>
          </a:p>
        </p:txBody>
      </p:sp>
      <p:pic>
        <p:nvPicPr>
          <p:cNvPr id="4" name="Picture 3"/>
          <p:cNvPicPr>
            <a:picLocks noChangeAspect="1"/>
          </p:cNvPicPr>
          <p:nvPr/>
        </p:nvPicPr>
        <p:blipFill>
          <a:blip r:embed="rId2"/>
          <a:stretch>
            <a:fillRect/>
          </a:stretch>
        </p:blipFill>
        <p:spPr>
          <a:xfrm>
            <a:off x="7049841" y="3985383"/>
            <a:ext cx="4359241" cy="2441175"/>
          </a:xfrm>
          <a:prstGeom prst="rect">
            <a:avLst/>
          </a:prstGeom>
        </p:spPr>
      </p:pic>
      <p:sp>
        <p:nvSpPr>
          <p:cNvPr id="5" name="Rectangle 4"/>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53691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46783"/>
            <a:ext cx="12192000" cy="1754326"/>
          </a:xfrm>
          <a:prstGeom prst="rect">
            <a:avLst/>
          </a:prstGeom>
          <a:noFill/>
        </p:spPr>
        <p:txBody>
          <a:bodyPr wrap="squar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Do you think there is anything that we’ve missed?</a:t>
            </a:r>
          </a:p>
        </p:txBody>
      </p:sp>
      <p:pic>
        <p:nvPicPr>
          <p:cNvPr id="3" name="Picture 2"/>
          <p:cNvPicPr>
            <a:picLocks noChangeAspect="1"/>
          </p:cNvPicPr>
          <p:nvPr/>
        </p:nvPicPr>
        <p:blipFill>
          <a:blip r:embed="rId2"/>
          <a:stretch>
            <a:fillRect/>
          </a:stretch>
        </p:blipFill>
        <p:spPr>
          <a:xfrm>
            <a:off x="6949731" y="2401109"/>
            <a:ext cx="2495550" cy="1714500"/>
          </a:xfrm>
          <a:prstGeom prst="rect">
            <a:avLst/>
          </a:prstGeom>
        </p:spPr>
      </p:pic>
      <p:pic>
        <p:nvPicPr>
          <p:cNvPr id="4" name="Picture 3"/>
          <p:cNvPicPr>
            <a:picLocks noChangeAspect="1"/>
          </p:cNvPicPr>
          <p:nvPr/>
        </p:nvPicPr>
        <p:blipFill>
          <a:blip r:embed="rId3"/>
          <a:stretch>
            <a:fillRect/>
          </a:stretch>
        </p:blipFill>
        <p:spPr>
          <a:xfrm>
            <a:off x="2897904" y="2401109"/>
            <a:ext cx="2495550" cy="1714500"/>
          </a:xfrm>
          <a:prstGeom prst="rect">
            <a:avLst/>
          </a:prstGeom>
        </p:spPr>
      </p:pic>
      <p:sp>
        <p:nvSpPr>
          <p:cNvPr id="5" name="Rectangle 4"/>
          <p:cNvSpPr/>
          <p:nvPr/>
        </p:nvSpPr>
        <p:spPr>
          <a:xfrm>
            <a:off x="0" y="4596420"/>
            <a:ext cx="12192000" cy="2123658"/>
          </a:xfrm>
          <a:prstGeom prst="rect">
            <a:avLst/>
          </a:prstGeom>
          <a:noFill/>
        </p:spPr>
        <p:txBody>
          <a:bodyPr wrap="squar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Did we think about, or did anyone record, how to prevent harm coming to your body from other people? </a:t>
            </a:r>
          </a:p>
        </p:txBody>
      </p:sp>
      <p:sp>
        <p:nvSpPr>
          <p:cNvPr id="6" name="Rectangle 5"/>
          <p:cNvSpPr/>
          <p:nvPr/>
        </p:nvSpPr>
        <p:spPr>
          <a:xfrm>
            <a:off x="0" y="-110822"/>
            <a:ext cx="1942455" cy="830997"/>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Starter</a:t>
            </a:r>
          </a:p>
        </p:txBody>
      </p:sp>
    </p:spTree>
    <p:extLst>
      <p:ext uri="{BB962C8B-B14F-4D97-AF65-F5344CB8AC3E}">
        <p14:creationId xmlns:p14="http://schemas.microsoft.com/office/powerpoint/2010/main" val="285988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709" y="0"/>
            <a:ext cx="2160400"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Starter</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3337073" y="70577"/>
            <a:ext cx="5260286"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Vocabulary Check</a:t>
            </a:r>
          </a:p>
        </p:txBody>
      </p:sp>
      <p:sp>
        <p:nvSpPr>
          <p:cNvPr id="4" name="Rectangle 3"/>
          <p:cNvSpPr/>
          <p:nvPr/>
        </p:nvSpPr>
        <p:spPr>
          <a:xfrm>
            <a:off x="3556139" y="956516"/>
            <a:ext cx="4822154"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Body Autonomy</a:t>
            </a:r>
          </a:p>
        </p:txBody>
      </p:sp>
      <p:pic>
        <p:nvPicPr>
          <p:cNvPr id="5" name="Picture 4"/>
          <p:cNvPicPr>
            <a:picLocks noChangeAspect="1"/>
          </p:cNvPicPr>
          <p:nvPr/>
        </p:nvPicPr>
        <p:blipFill rotWithShape="1">
          <a:blip r:embed="rId2"/>
          <a:srcRect l="26197" t="61790" r="25211" b="21676"/>
          <a:stretch/>
        </p:blipFill>
        <p:spPr>
          <a:xfrm>
            <a:off x="0" y="1879846"/>
            <a:ext cx="12192000" cy="2447502"/>
          </a:xfrm>
          <a:prstGeom prst="rect">
            <a:avLst/>
          </a:prstGeom>
        </p:spPr>
      </p:pic>
      <p:sp>
        <p:nvSpPr>
          <p:cNvPr id="6" name="Rectangle 5"/>
          <p:cNvSpPr/>
          <p:nvPr/>
        </p:nvSpPr>
        <p:spPr>
          <a:xfrm>
            <a:off x="0" y="4549676"/>
            <a:ext cx="12192000" cy="2308324"/>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In short, you (and only you) decide what happens to you body and when. This refers more to permanent changes to your body e.g. parents can decide that it’s time for a bath/shower or a haircut.</a:t>
            </a:r>
          </a:p>
        </p:txBody>
      </p:sp>
    </p:spTree>
    <p:extLst>
      <p:ext uri="{BB962C8B-B14F-4D97-AF65-F5344CB8AC3E}">
        <p14:creationId xmlns:p14="http://schemas.microsoft.com/office/powerpoint/2010/main" val="55835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668" y="1251152"/>
            <a:ext cx="11925836" cy="2387600"/>
          </a:xfrm>
        </p:spPr>
        <p:txBody>
          <a:bodyPr>
            <a:noAutofit/>
          </a:bodyPr>
          <a:lstStyle/>
          <a:p>
            <a:r>
              <a:rPr lang="en-GB" sz="4400" dirty="0"/>
              <a:t>LO: Taking care of their body, understanding that actions such as FGM constitute abuse and are a crime and develop the skills and strategies required to get support if they have fears for themselves or their peers</a:t>
            </a:r>
          </a:p>
        </p:txBody>
      </p:sp>
      <p:sp>
        <p:nvSpPr>
          <p:cNvPr id="3" name="Subtitle 2"/>
          <p:cNvSpPr>
            <a:spLocks noGrp="1"/>
          </p:cNvSpPr>
          <p:nvPr>
            <p:ph type="subTitle" idx="1"/>
          </p:nvPr>
        </p:nvSpPr>
        <p:spPr>
          <a:xfrm>
            <a:off x="296214" y="4065677"/>
            <a:ext cx="11616744" cy="2348001"/>
          </a:xfrm>
        </p:spPr>
        <p:txBody>
          <a:bodyPr>
            <a:normAutofit fontScale="92500" lnSpcReduction="10000"/>
          </a:bodyPr>
          <a:lstStyle/>
          <a:p>
            <a:pPr marL="457200" indent="-457200">
              <a:buAutoNum type="arabicParenR"/>
            </a:pPr>
            <a:r>
              <a:rPr lang="en-GB" dirty="0"/>
              <a:t>Identify ways of taking care of their body </a:t>
            </a:r>
          </a:p>
          <a:p>
            <a:pPr marL="457200" indent="-457200">
              <a:buAutoNum type="arabicParenR"/>
            </a:pPr>
            <a:endParaRPr lang="en-GB" dirty="0"/>
          </a:p>
          <a:p>
            <a:r>
              <a:rPr lang="en-GB" dirty="0"/>
              <a:t>2) Understand that everyone has the right to body autonomy in the UK and that certain actions constitute abuse and are a crime </a:t>
            </a:r>
          </a:p>
          <a:p>
            <a:endParaRPr lang="en-GB" dirty="0"/>
          </a:p>
          <a:p>
            <a:r>
              <a:rPr lang="en-GB" dirty="0"/>
              <a:t>3) Identify strategies or ways of getting support if they have fears for themselves or their peers</a:t>
            </a:r>
          </a:p>
        </p:txBody>
      </p:sp>
    </p:spTree>
    <p:extLst>
      <p:ext uri="{BB962C8B-B14F-4D97-AF65-F5344CB8AC3E}">
        <p14:creationId xmlns:p14="http://schemas.microsoft.com/office/powerpoint/2010/main" val="2949340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81897" y="132268"/>
            <a:ext cx="4822154"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Body Autonomy</a:t>
            </a:r>
          </a:p>
        </p:txBody>
      </p:sp>
      <p:pic>
        <p:nvPicPr>
          <p:cNvPr id="5" name="Picture 4"/>
          <p:cNvPicPr>
            <a:picLocks noChangeAspect="1"/>
          </p:cNvPicPr>
          <p:nvPr/>
        </p:nvPicPr>
        <p:blipFill rotWithShape="1">
          <a:blip r:embed="rId2"/>
          <a:srcRect l="26197" t="61790" r="25211" b="21676"/>
          <a:stretch/>
        </p:blipFill>
        <p:spPr>
          <a:xfrm>
            <a:off x="0" y="1055598"/>
            <a:ext cx="12192000" cy="1996696"/>
          </a:xfrm>
          <a:prstGeom prst="rect">
            <a:avLst/>
          </a:prstGeom>
        </p:spPr>
      </p:pic>
      <p:sp>
        <p:nvSpPr>
          <p:cNvPr id="6" name="Rectangle 5"/>
          <p:cNvSpPr/>
          <p:nvPr/>
        </p:nvSpPr>
        <p:spPr>
          <a:xfrm>
            <a:off x="0" y="3261788"/>
            <a:ext cx="12192000" cy="3416320"/>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Everyone, within the UK, has the right to body autonomy. Nobody (including parents) can alter or change your body without your permission (within reason) or until you are 18. </a:t>
            </a: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This is the reason why things like tattoos are illegal in the UK until you are 18.</a:t>
            </a:r>
          </a:p>
          <a:p>
            <a:pPr algn="ct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Body autonomy includes physical contact. </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116782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8740" y="185499"/>
            <a:ext cx="5260286"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Vocabulary Check</a:t>
            </a:r>
          </a:p>
        </p:txBody>
      </p:sp>
      <p:sp>
        <p:nvSpPr>
          <p:cNvPr id="3" name="Rectangle 2"/>
          <p:cNvSpPr/>
          <p:nvPr/>
        </p:nvSpPr>
        <p:spPr>
          <a:xfrm>
            <a:off x="5079206" y="1108829"/>
            <a:ext cx="1879041"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Crime</a:t>
            </a:r>
          </a:p>
        </p:txBody>
      </p:sp>
      <p:sp>
        <p:nvSpPr>
          <p:cNvPr id="4" name="Rectangle 3"/>
          <p:cNvSpPr/>
          <p:nvPr/>
        </p:nvSpPr>
        <p:spPr>
          <a:xfrm>
            <a:off x="4358243" y="3562147"/>
            <a:ext cx="3501280"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Child abuse</a:t>
            </a:r>
          </a:p>
        </p:txBody>
      </p:sp>
      <p:pic>
        <p:nvPicPr>
          <p:cNvPr id="5" name="Picture 4"/>
          <p:cNvPicPr>
            <a:picLocks noChangeAspect="1"/>
          </p:cNvPicPr>
          <p:nvPr/>
        </p:nvPicPr>
        <p:blipFill rotWithShape="1">
          <a:blip r:embed="rId2"/>
          <a:srcRect l="26091" t="57281" r="32606" b="35954"/>
          <a:stretch/>
        </p:blipFill>
        <p:spPr>
          <a:xfrm>
            <a:off x="12883" y="2348830"/>
            <a:ext cx="12179117" cy="1213317"/>
          </a:xfrm>
          <a:prstGeom prst="rect">
            <a:avLst/>
          </a:prstGeom>
        </p:spPr>
      </p:pic>
      <p:pic>
        <p:nvPicPr>
          <p:cNvPr id="6" name="Picture 5"/>
          <p:cNvPicPr>
            <a:picLocks noChangeAspect="1"/>
          </p:cNvPicPr>
          <p:nvPr/>
        </p:nvPicPr>
        <p:blipFill rotWithShape="1">
          <a:blip r:embed="rId3"/>
          <a:srcRect l="26092" t="57844" r="25422" b="28065"/>
          <a:stretch/>
        </p:blipFill>
        <p:spPr>
          <a:xfrm>
            <a:off x="12883" y="4802148"/>
            <a:ext cx="12179117" cy="1765583"/>
          </a:xfrm>
          <a:prstGeom prst="rect">
            <a:avLst/>
          </a:prstGeom>
        </p:spPr>
      </p:pic>
    </p:spTree>
    <p:extLst>
      <p:ext uri="{BB962C8B-B14F-4D97-AF65-F5344CB8AC3E}">
        <p14:creationId xmlns:p14="http://schemas.microsoft.com/office/powerpoint/2010/main" val="418357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14812" y="0"/>
            <a:ext cx="1879041"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Crime</a:t>
            </a:r>
          </a:p>
        </p:txBody>
      </p:sp>
      <p:pic>
        <p:nvPicPr>
          <p:cNvPr id="5" name="Picture 4"/>
          <p:cNvPicPr>
            <a:picLocks noChangeAspect="1"/>
          </p:cNvPicPr>
          <p:nvPr/>
        </p:nvPicPr>
        <p:blipFill rotWithShape="1">
          <a:blip r:embed="rId2"/>
          <a:srcRect l="26091" t="57281" r="32606" b="35954"/>
          <a:stretch/>
        </p:blipFill>
        <p:spPr>
          <a:xfrm>
            <a:off x="19324" y="1029421"/>
            <a:ext cx="12179117" cy="1213317"/>
          </a:xfrm>
          <a:prstGeom prst="rect">
            <a:avLst/>
          </a:prstGeom>
        </p:spPr>
      </p:pic>
      <p:sp>
        <p:nvSpPr>
          <p:cNvPr id="7" name="Rectangle 6"/>
          <p:cNvSpPr/>
          <p:nvPr/>
        </p:nvSpPr>
        <p:spPr>
          <a:xfrm>
            <a:off x="-6441" y="2774152"/>
            <a:ext cx="12198441" cy="3970318"/>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Within the UK, permanent changes (within reason*) to bodies before the age of 18 are seen as acts that go against the basic human right of body autonomy. These acts are a crime within the UK and are punishable by law.</a:t>
            </a:r>
          </a:p>
          <a:p>
            <a:pPr algn="ctr"/>
            <a:endPar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e.g. parents making you get a sensible haircut isn’t seen as a crime</a:t>
            </a:r>
          </a:p>
        </p:txBody>
      </p:sp>
    </p:spTree>
    <p:extLst>
      <p:ext uri="{BB962C8B-B14F-4D97-AF65-F5344CB8AC3E}">
        <p14:creationId xmlns:p14="http://schemas.microsoft.com/office/powerpoint/2010/main" val="904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45360" y="0"/>
            <a:ext cx="3501280"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Child abuse</a:t>
            </a:r>
          </a:p>
        </p:txBody>
      </p:sp>
      <p:pic>
        <p:nvPicPr>
          <p:cNvPr id="6" name="Picture 5"/>
          <p:cNvPicPr>
            <a:picLocks noChangeAspect="1"/>
          </p:cNvPicPr>
          <p:nvPr/>
        </p:nvPicPr>
        <p:blipFill rotWithShape="1">
          <a:blip r:embed="rId2"/>
          <a:srcRect l="26092" t="57844" r="25422" b="28065"/>
          <a:stretch/>
        </p:blipFill>
        <p:spPr>
          <a:xfrm>
            <a:off x="19324" y="1310908"/>
            <a:ext cx="12179117" cy="1765583"/>
          </a:xfrm>
          <a:prstGeom prst="rect">
            <a:avLst/>
          </a:prstGeom>
        </p:spPr>
      </p:pic>
      <p:sp>
        <p:nvSpPr>
          <p:cNvPr id="8" name="Rectangle 7"/>
          <p:cNvSpPr/>
          <p:nvPr/>
        </p:nvSpPr>
        <p:spPr>
          <a:xfrm>
            <a:off x="0" y="3688553"/>
            <a:ext cx="12198441" cy="2308324"/>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Most acts that constitute abuse and that are punishable by law are carried out by family members or those known by the victim. It’s important that you understand what it classified as abuse, what is illegal and what is a crime.  </a:t>
            </a:r>
          </a:p>
        </p:txBody>
      </p:sp>
    </p:spTree>
    <p:extLst>
      <p:ext uri="{BB962C8B-B14F-4D97-AF65-F5344CB8AC3E}">
        <p14:creationId xmlns:p14="http://schemas.microsoft.com/office/powerpoint/2010/main" val="327068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45360" y="0"/>
            <a:ext cx="3501280"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Child abuse</a:t>
            </a:r>
          </a:p>
        </p:txBody>
      </p:sp>
      <p:pic>
        <p:nvPicPr>
          <p:cNvPr id="6" name="Picture 5"/>
          <p:cNvPicPr>
            <a:picLocks noChangeAspect="1"/>
          </p:cNvPicPr>
          <p:nvPr/>
        </p:nvPicPr>
        <p:blipFill rotWithShape="1">
          <a:blip r:embed="rId2"/>
          <a:srcRect l="26092" t="57844" r="25422" b="28065"/>
          <a:stretch/>
        </p:blipFill>
        <p:spPr>
          <a:xfrm>
            <a:off x="19324" y="923330"/>
            <a:ext cx="12179117" cy="1765583"/>
          </a:xfrm>
          <a:prstGeom prst="rect">
            <a:avLst/>
          </a:prstGeom>
        </p:spPr>
      </p:pic>
      <p:sp>
        <p:nvSpPr>
          <p:cNvPr id="8" name="Rectangle 7"/>
          <p:cNvSpPr/>
          <p:nvPr/>
        </p:nvSpPr>
        <p:spPr>
          <a:xfrm>
            <a:off x="-6441" y="3153453"/>
            <a:ext cx="12198441" cy="1200329"/>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Permanent changes to your body before the age of 18 is a crime </a:t>
            </a:r>
          </a:p>
        </p:txBody>
      </p:sp>
      <p:sp>
        <p:nvSpPr>
          <p:cNvPr id="5" name="Rectangle 4"/>
          <p:cNvSpPr/>
          <p:nvPr/>
        </p:nvSpPr>
        <p:spPr>
          <a:xfrm>
            <a:off x="-6442" y="4818323"/>
            <a:ext cx="12198441" cy="1200329"/>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Causing harm (physical, emotional or sexual) to children or preventing this harm from happening is a crime</a:t>
            </a:r>
          </a:p>
        </p:txBody>
      </p:sp>
    </p:spTree>
    <p:extLst>
      <p:ext uri="{BB962C8B-B14F-4D97-AF65-F5344CB8AC3E}">
        <p14:creationId xmlns:p14="http://schemas.microsoft.com/office/powerpoint/2010/main" val="288147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45360" y="0"/>
            <a:ext cx="3501280"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Child abuse</a:t>
            </a:r>
          </a:p>
        </p:txBody>
      </p:sp>
      <p:pic>
        <p:nvPicPr>
          <p:cNvPr id="6" name="Picture 5"/>
          <p:cNvPicPr>
            <a:picLocks noChangeAspect="1"/>
          </p:cNvPicPr>
          <p:nvPr/>
        </p:nvPicPr>
        <p:blipFill rotWithShape="1">
          <a:blip r:embed="rId2"/>
          <a:srcRect l="26092" t="57844" r="25422" b="28065"/>
          <a:stretch/>
        </p:blipFill>
        <p:spPr>
          <a:xfrm>
            <a:off x="19324" y="923330"/>
            <a:ext cx="12179117" cy="1765583"/>
          </a:xfrm>
          <a:prstGeom prst="rect">
            <a:avLst/>
          </a:prstGeom>
        </p:spPr>
      </p:pic>
      <p:sp>
        <p:nvSpPr>
          <p:cNvPr id="8" name="Rectangle 7"/>
          <p:cNvSpPr/>
          <p:nvPr/>
        </p:nvSpPr>
        <p:spPr>
          <a:xfrm>
            <a:off x="-6445" y="2960966"/>
            <a:ext cx="12198441" cy="1754326"/>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We can’t discuss every scenario but what can we do if we are concerned for ourselves or others and if we think that some form of abuse or crime has taken place or will take place?</a:t>
            </a:r>
          </a:p>
        </p:txBody>
      </p:sp>
      <p:sp>
        <p:nvSpPr>
          <p:cNvPr id="5" name="Rectangle 4"/>
          <p:cNvSpPr/>
          <p:nvPr/>
        </p:nvSpPr>
        <p:spPr>
          <a:xfrm>
            <a:off x="-6445" y="4987345"/>
            <a:ext cx="12198441" cy="1754326"/>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Never keep it to yourself. </a:t>
            </a: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a:t>
            </a: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alk to somebody – anybody! </a:t>
            </a: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If it turns out to be nothing, it’s still better to share it if you’re concerned.</a:t>
            </a:r>
            <a:r>
              <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p>
        </p:txBody>
      </p:sp>
    </p:spTree>
    <p:extLst>
      <p:ext uri="{BB962C8B-B14F-4D97-AF65-F5344CB8AC3E}">
        <p14:creationId xmlns:p14="http://schemas.microsoft.com/office/powerpoint/2010/main" val="1636831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583" y="0"/>
            <a:ext cx="236295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Plenary</a:t>
            </a:r>
          </a:p>
        </p:txBody>
      </p:sp>
      <p:sp>
        <p:nvSpPr>
          <p:cNvPr id="3" name="Rectangle 2"/>
          <p:cNvSpPr/>
          <p:nvPr/>
        </p:nvSpPr>
        <p:spPr>
          <a:xfrm>
            <a:off x="-1" y="923330"/>
            <a:ext cx="12192001" cy="1754326"/>
          </a:xfrm>
          <a:prstGeom prst="rect">
            <a:avLst/>
          </a:prstGeom>
          <a:noFill/>
        </p:spPr>
        <p:txBody>
          <a:bodyPr wrap="square" lIns="91440" tIns="45720" rIns="91440" bIns="45720">
            <a:spAutoFit/>
          </a:bodyPr>
          <a:lstStyle/>
          <a:p>
            <a:pPr algn="ctr"/>
            <a:r>
              <a:rPr lang="en-US" sz="3600" b="1" cap="none" spc="0" dirty="0">
                <a:ln w="13462">
                  <a:solidFill>
                    <a:schemeClr val="bg1"/>
                  </a:solidFill>
                  <a:prstDash val="solid"/>
                </a:ln>
                <a:solidFill>
                  <a:srgbClr val="FF0000"/>
                </a:solidFill>
                <a:effectLst>
                  <a:outerShdw dist="38100" dir="2700000" algn="bl" rotWithShape="0">
                    <a:schemeClr val="accent5"/>
                  </a:outerShdw>
                </a:effectLst>
                <a:hlinkClick r:id="rId2"/>
              </a:rPr>
              <a:t>https://www.bing.com/videos/search?q=my+body+my+rules+youtube&amp;view=detail&amp;mid=3AF478CA92AB8FBC65E43AF478CA92AB8FBC65E4&amp;FORM=VIRE</a:t>
            </a:r>
            <a:r>
              <a:rPr lang="en-US" sz="3600" b="1" cap="none" spc="0" dirty="0">
                <a:ln w="13462">
                  <a:solidFill>
                    <a:schemeClr val="bg1"/>
                  </a:solidFill>
                  <a:prstDash val="solid"/>
                </a:ln>
                <a:solidFill>
                  <a:srgbClr val="FF0000"/>
                </a:solidFill>
                <a:effectLst>
                  <a:outerShdw dist="38100" dir="2700000" algn="bl" rotWithShape="0">
                    <a:schemeClr val="accent5"/>
                  </a:outerShdw>
                </a:effectLst>
              </a:rPr>
              <a:t> </a:t>
            </a:r>
          </a:p>
        </p:txBody>
      </p:sp>
      <p:sp>
        <p:nvSpPr>
          <p:cNvPr id="4" name="Rectangle 3"/>
          <p:cNvSpPr/>
          <p:nvPr/>
        </p:nvSpPr>
        <p:spPr>
          <a:xfrm>
            <a:off x="-2" y="2677656"/>
            <a:ext cx="12192001" cy="4154984"/>
          </a:xfrm>
          <a:prstGeom prst="rect">
            <a:avLst/>
          </a:prstGeom>
          <a:noFill/>
        </p:spPr>
        <p:txBody>
          <a:bodyPr wrap="squar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If anybody has any concerns from todays lesson and they are worried that abuse or a crime may have already happened or will happen to themselves or others, please speak to an adult as soon as you can after this lesson. Which adults can you talk to? </a:t>
            </a:r>
          </a:p>
        </p:txBody>
      </p:sp>
    </p:spTree>
    <p:extLst>
      <p:ext uri="{BB962C8B-B14F-4D97-AF65-F5344CB8AC3E}">
        <p14:creationId xmlns:p14="http://schemas.microsoft.com/office/powerpoint/2010/main" val="32585538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664</Words>
  <Application>Microsoft Office PowerPoint</Application>
  <PresentationFormat>Widescreen</PresentationFormat>
  <Paragraphs>54</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 Taking care of their body, understanding that actions such as FGM constitute abuse and are a crime and develop the skills and strategies required to get support if they have fears for themselves or their peers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Parker</dc:creator>
  <cp:lastModifiedBy>Moya Whitehead</cp:lastModifiedBy>
  <cp:revision>4</cp:revision>
  <dcterms:created xsi:type="dcterms:W3CDTF">2020-09-01T14:03:30Z</dcterms:created>
  <dcterms:modified xsi:type="dcterms:W3CDTF">2023-11-06T15:50:42Z</dcterms:modified>
</cp:coreProperties>
</file>